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6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30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4CEF72-EA16-4C0B-B635-F0D83A66FED9}" type="datetimeFigureOut">
              <a:rPr lang="en-US" smtClean="0"/>
              <a:t>8/17/2012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556E61-EBAF-49DA-A4D8-9FB2463881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4145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556E61-EBAF-49DA-A4D8-9FB24638816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99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9373453" y="0"/>
            <a:ext cx="1219518" cy="6858000"/>
          </a:xfrm>
          <a:prstGeom prst="line">
            <a:avLst/>
          </a:prstGeom>
          <a:ln w="9525"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7427201" y="3681414"/>
            <a:ext cx="4764799" cy="3176587"/>
          </a:xfrm>
          <a:prstGeom prst="line">
            <a:avLst/>
          </a:prstGeom>
          <a:ln w="9525"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Freeform 8"/>
          <p:cNvSpPr/>
          <p:nvPr/>
        </p:nvSpPr>
        <p:spPr>
          <a:xfrm>
            <a:off x="9188726" y="-8467"/>
            <a:ext cx="3006450" cy="6866467"/>
          </a:xfrm>
          <a:custGeom>
            <a:avLst/>
            <a:gdLst>
              <a:gd name="connsiteX0" fmla="*/ 2023534 w 3005667"/>
              <a:gd name="connsiteY0" fmla="*/ 8467 h 6866467"/>
              <a:gd name="connsiteX1" fmla="*/ 0 w 3005667"/>
              <a:gd name="connsiteY1" fmla="*/ 6866467 h 6866467"/>
              <a:gd name="connsiteX2" fmla="*/ 2997200 w 3005667"/>
              <a:gd name="connsiteY2" fmla="*/ 6858000 h 6866467"/>
              <a:gd name="connsiteX3" fmla="*/ 3005667 w 3005667"/>
              <a:gd name="connsiteY3" fmla="*/ 0 h 6866467"/>
              <a:gd name="connsiteX4" fmla="*/ 2023534 w 3005667"/>
              <a:gd name="connsiteY4" fmla="*/ 8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05667" h="6866467">
                <a:moveTo>
                  <a:pt x="2023534" y="8467"/>
                </a:moveTo>
                <a:lnTo>
                  <a:pt x="0" y="6866467"/>
                </a:lnTo>
                <a:lnTo>
                  <a:pt x="2997200" y="6858000"/>
                </a:lnTo>
                <a:cubicBezTo>
                  <a:pt x="3000022" y="4572000"/>
                  <a:pt x="3002845" y="2286000"/>
                  <a:pt x="3005667" y="0"/>
                </a:cubicBezTo>
                <a:lnTo>
                  <a:pt x="2023534" y="8467"/>
                </a:lnTo>
                <a:close/>
              </a:path>
            </a:pathLst>
          </a:custGeom>
          <a:solidFill>
            <a:schemeClr val="accent1">
              <a:alpha val="36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Freeform 9"/>
          <p:cNvSpPr/>
          <p:nvPr/>
        </p:nvSpPr>
        <p:spPr>
          <a:xfrm>
            <a:off x="9603701" y="-8467"/>
            <a:ext cx="2591475" cy="6866467"/>
          </a:xfrm>
          <a:custGeom>
            <a:avLst/>
            <a:gdLst>
              <a:gd name="connsiteX0" fmla="*/ 0 w 2590800"/>
              <a:gd name="connsiteY0" fmla="*/ 0 h 6866467"/>
              <a:gd name="connsiteX1" fmla="*/ 1202267 w 2590800"/>
              <a:gd name="connsiteY1" fmla="*/ 6866467 h 6866467"/>
              <a:gd name="connsiteX2" fmla="*/ 2590800 w 2590800"/>
              <a:gd name="connsiteY2" fmla="*/ 6866467 h 6866467"/>
              <a:gd name="connsiteX3" fmla="*/ 2582333 w 2590800"/>
              <a:gd name="connsiteY3" fmla="*/ 0 h 6866467"/>
              <a:gd name="connsiteX4" fmla="*/ 0 w 2590800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90800" h="6866467">
                <a:moveTo>
                  <a:pt x="0" y="0"/>
                </a:moveTo>
                <a:lnTo>
                  <a:pt x="1202267" y="6866467"/>
                </a:lnTo>
                <a:lnTo>
                  <a:pt x="2590800" y="6866467"/>
                </a:lnTo>
                <a:cubicBezTo>
                  <a:pt x="2587978" y="4577645"/>
                  <a:pt x="2585155" y="2288822"/>
                  <a:pt x="2582333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1" name="Freeform 10"/>
          <p:cNvSpPr/>
          <p:nvPr/>
        </p:nvSpPr>
        <p:spPr>
          <a:xfrm>
            <a:off x="8934660" y="3048000"/>
            <a:ext cx="3260516" cy="3810000"/>
          </a:xfrm>
          <a:custGeom>
            <a:avLst/>
            <a:gdLst>
              <a:gd name="connsiteX0" fmla="*/ 0 w 3259667"/>
              <a:gd name="connsiteY0" fmla="*/ 3810000 h 3810000"/>
              <a:gd name="connsiteX1" fmla="*/ 3251200 w 3259667"/>
              <a:gd name="connsiteY1" fmla="*/ 0 h 3810000"/>
              <a:gd name="connsiteX2" fmla="*/ 3259667 w 3259667"/>
              <a:gd name="connsiteY2" fmla="*/ 3810000 h 3810000"/>
              <a:gd name="connsiteX3" fmla="*/ 0 w 3259667"/>
              <a:gd name="connsiteY3" fmla="*/ 3810000 h 38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59667" h="3810000">
                <a:moveTo>
                  <a:pt x="0" y="3810000"/>
                </a:moveTo>
                <a:lnTo>
                  <a:pt x="3251200" y="0"/>
                </a:lnTo>
                <a:cubicBezTo>
                  <a:pt x="3254022" y="1270000"/>
                  <a:pt x="3256845" y="2540000"/>
                  <a:pt x="3259667" y="3810000"/>
                </a:cubicBezTo>
                <a:lnTo>
                  <a:pt x="0" y="3810000"/>
                </a:lnTo>
                <a:close/>
              </a:path>
            </a:pathLst>
          </a:custGeom>
          <a:solidFill>
            <a:schemeClr val="accent1">
              <a:lumMod val="75000"/>
              <a:alpha val="66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" name="Freeform 11"/>
          <p:cNvSpPr/>
          <p:nvPr/>
        </p:nvSpPr>
        <p:spPr>
          <a:xfrm>
            <a:off x="9341166" y="-8467"/>
            <a:ext cx="2854010" cy="6866467"/>
          </a:xfrm>
          <a:custGeom>
            <a:avLst/>
            <a:gdLst>
              <a:gd name="connsiteX0" fmla="*/ 0 w 2853267"/>
              <a:gd name="connsiteY0" fmla="*/ 0 h 6866467"/>
              <a:gd name="connsiteX1" fmla="*/ 2472267 w 2853267"/>
              <a:gd name="connsiteY1" fmla="*/ 6866467 h 6866467"/>
              <a:gd name="connsiteX2" fmla="*/ 2853267 w 2853267"/>
              <a:gd name="connsiteY2" fmla="*/ 6858000 h 6866467"/>
              <a:gd name="connsiteX3" fmla="*/ 2853267 w 2853267"/>
              <a:gd name="connsiteY3" fmla="*/ 0 h 6866467"/>
              <a:gd name="connsiteX4" fmla="*/ 0 w 2853267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53267" h="6866467">
                <a:moveTo>
                  <a:pt x="0" y="0"/>
                </a:moveTo>
                <a:lnTo>
                  <a:pt x="2472267" y="6866467"/>
                </a:lnTo>
                <a:lnTo>
                  <a:pt x="2853267" y="6858000"/>
                </a:lnTo>
                <a:lnTo>
                  <a:pt x="2853267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  <a:alpha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3" name="Freeform 12"/>
          <p:cNvSpPr/>
          <p:nvPr/>
        </p:nvSpPr>
        <p:spPr>
          <a:xfrm>
            <a:off x="10907908" y="-8467"/>
            <a:ext cx="1287268" cy="6866467"/>
          </a:xfrm>
          <a:custGeom>
            <a:avLst/>
            <a:gdLst>
              <a:gd name="connsiteX0" fmla="*/ 1016000 w 1286933"/>
              <a:gd name="connsiteY0" fmla="*/ 0 h 6866467"/>
              <a:gd name="connsiteX1" fmla="*/ 0 w 1286933"/>
              <a:gd name="connsiteY1" fmla="*/ 6866467 h 6866467"/>
              <a:gd name="connsiteX2" fmla="*/ 1286933 w 1286933"/>
              <a:gd name="connsiteY2" fmla="*/ 6866467 h 6866467"/>
              <a:gd name="connsiteX3" fmla="*/ 1278466 w 1286933"/>
              <a:gd name="connsiteY3" fmla="*/ 0 h 6866467"/>
              <a:gd name="connsiteX4" fmla="*/ 1016000 w 1286933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86933" h="6866467">
                <a:moveTo>
                  <a:pt x="1016000" y="0"/>
                </a:moveTo>
                <a:lnTo>
                  <a:pt x="0" y="6866467"/>
                </a:lnTo>
                <a:lnTo>
                  <a:pt x="1286933" y="6866467"/>
                </a:lnTo>
                <a:cubicBezTo>
                  <a:pt x="1284111" y="4577645"/>
                  <a:pt x="1281288" y="2288822"/>
                  <a:pt x="1278466" y="0"/>
                </a:cubicBezTo>
                <a:lnTo>
                  <a:pt x="1016000" y="0"/>
                </a:lnTo>
                <a:close/>
              </a:path>
            </a:pathLst>
          </a:custGeom>
          <a:solidFill>
            <a:schemeClr val="accent2"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4" name="Freeform 13"/>
          <p:cNvSpPr/>
          <p:nvPr/>
        </p:nvSpPr>
        <p:spPr>
          <a:xfrm>
            <a:off x="10941783" y="-8468"/>
            <a:ext cx="1270575" cy="6866467"/>
          </a:xfrm>
          <a:custGeom>
            <a:avLst/>
            <a:gdLst>
              <a:gd name="connsiteX0" fmla="*/ 0 w 1244600"/>
              <a:gd name="connsiteY0" fmla="*/ 0 h 6874934"/>
              <a:gd name="connsiteX1" fmla="*/ 1117600 w 1244600"/>
              <a:gd name="connsiteY1" fmla="*/ 6866467 h 6874934"/>
              <a:gd name="connsiteX2" fmla="*/ 1244600 w 1244600"/>
              <a:gd name="connsiteY2" fmla="*/ 6874934 h 6874934"/>
              <a:gd name="connsiteX3" fmla="*/ 1236134 w 1244600"/>
              <a:gd name="connsiteY3" fmla="*/ 0 h 6874934"/>
              <a:gd name="connsiteX4" fmla="*/ 0 w 1244600"/>
              <a:gd name="connsiteY4" fmla="*/ 0 h 6874934"/>
              <a:gd name="connsiteX0" fmla="*/ 0 w 1253067"/>
              <a:gd name="connsiteY0" fmla="*/ 0 h 6874934"/>
              <a:gd name="connsiteX1" fmla="*/ 1117600 w 1253067"/>
              <a:gd name="connsiteY1" fmla="*/ 6866467 h 6874934"/>
              <a:gd name="connsiteX2" fmla="*/ 1244600 w 1253067"/>
              <a:gd name="connsiteY2" fmla="*/ 6874934 h 6874934"/>
              <a:gd name="connsiteX3" fmla="*/ 1253067 w 1253067"/>
              <a:gd name="connsiteY3" fmla="*/ 0 h 6874934"/>
              <a:gd name="connsiteX4" fmla="*/ 0 w 1253067"/>
              <a:gd name="connsiteY4" fmla="*/ 0 h 6874934"/>
              <a:gd name="connsiteX0" fmla="*/ 0 w 1270244"/>
              <a:gd name="connsiteY0" fmla="*/ 0 h 6866467"/>
              <a:gd name="connsiteX1" fmla="*/ 1117600 w 1270244"/>
              <a:gd name="connsiteY1" fmla="*/ 6866467 h 6866467"/>
              <a:gd name="connsiteX2" fmla="*/ 1270000 w 1270244"/>
              <a:gd name="connsiteY2" fmla="*/ 6866467 h 6866467"/>
              <a:gd name="connsiteX3" fmla="*/ 1253067 w 1270244"/>
              <a:gd name="connsiteY3" fmla="*/ 0 h 6866467"/>
              <a:gd name="connsiteX4" fmla="*/ 0 w 1270244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0244" h="6866467">
                <a:moveTo>
                  <a:pt x="0" y="0"/>
                </a:moveTo>
                <a:lnTo>
                  <a:pt x="1117600" y="6866467"/>
                </a:lnTo>
                <a:lnTo>
                  <a:pt x="1270000" y="6866467"/>
                </a:lnTo>
                <a:cubicBezTo>
                  <a:pt x="1272822" y="4574822"/>
                  <a:pt x="1250245" y="2291645"/>
                  <a:pt x="1253067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5" name="Freeform 14"/>
          <p:cNvSpPr/>
          <p:nvPr/>
        </p:nvSpPr>
        <p:spPr>
          <a:xfrm>
            <a:off x="0" y="-16933"/>
            <a:ext cx="863825" cy="5698067"/>
          </a:xfrm>
          <a:custGeom>
            <a:avLst/>
            <a:gdLst>
              <a:gd name="connsiteX0" fmla="*/ 0 w 863600"/>
              <a:gd name="connsiteY0" fmla="*/ 8467 h 5698067"/>
              <a:gd name="connsiteX1" fmla="*/ 863600 w 863600"/>
              <a:gd name="connsiteY1" fmla="*/ 0 h 5698067"/>
              <a:gd name="connsiteX2" fmla="*/ 863600 w 863600"/>
              <a:gd name="connsiteY2" fmla="*/ 16934 h 5698067"/>
              <a:gd name="connsiteX3" fmla="*/ 0 w 863600"/>
              <a:gd name="connsiteY3" fmla="*/ 5698067 h 5698067"/>
              <a:gd name="connsiteX4" fmla="*/ 0 w 863600"/>
              <a:gd name="connsiteY4" fmla="*/ 8467 h 56980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63600" h="5698067">
                <a:moveTo>
                  <a:pt x="0" y="8467"/>
                </a:moveTo>
                <a:lnTo>
                  <a:pt x="863600" y="0"/>
                </a:lnTo>
                <a:lnTo>
                  <a:pt x="863600" y="16934"/>
                </a:lnTo>
                <a:lnTo>
                  <a:pt x="0" y="5698067"/>
                </a:lnTo>
                <a:lnTo>
                  <a:pt x="0" y="8467"/>
                </a:lnTo>
                <a:close/>
              </a:path>
            </a:pathLst>
          </a:custGeom>
          <a:solidFill>
            <a:schemeClr val="accent1"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460" y="2404534"/>
            <a:ext cx="776895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460" y="4050834"/>
            <a:ext cx="776895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5E580-903A-4426-A311-4AF8DD653405}" type="datetime1">
              <a:rPr lang="en-US" smtClean="0"/>
              <a:t>8/17/2012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Ứng dụng jQuery vào thiết kế web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C63CA-A47D-401E-8AB9-D15E3BCD77DC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Freeform 16"/>
          <p:cNvSpPr/>
          <p:nvPr/>
        </p:nvSpPr>
        <p:spPr>
          <a:xfrm>
            <a:off x="10398336" y="3597855"/>
            <a:ext cx="1820807" cy="3268133"/>
          </a:xfrm>
          <a:custGeom>
            <a:avLst/>
            <a:gdLst>
              <a:gd name="connsiteX0" fmla="*/ 0 w 1820333"/>
              <a:gd name="connsiteY0" fmla="*/ 3268133 h 3268133"/>
              <a:gd name="connsiteX1" fmla="*/ 1811866 w 1820333"/>
              <a:gd name="connsiteY1" fmla="*/ 0 h 3268133"/>
              <a:gd name="connsiteX2" fmla="*/ 1820333 w 1820333"/>
              <a:gd name="connsiteY2" fmla="*/ 3259666 h 3268133"/>
              <a:gd name="connsiteX3" fmla="*/ 0 w 1820333"/>
              <a:gd name="connsiteY3" fmla="*/ 3268133 h 3268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20333" h="3268133">
                <a:moveTo>
                  <a:pt x="0" y="3268133"/>
                </a:moveTo>
                <a:lnTo>
                  <a:pt x="1811866" y="0"/>
                </a:lnTo>
                <a:cubicBezTo>
                  <a:pt x="1814688" y="1086555"/>
                  <a:pt x="1817511" y="2173111"/>
                  <a:pt x="1820333" y="3259666"/>
                </a:cubicBezTo>
                <a:lnTo>
                  <a:pt x="0" y="3268133"/>
                </a:lnTo>
                <a:close/>
              </a:path>
            </a:pathLst>
          </a:custGeom>
          <a:solidFill>
            <a:schemeClr val="accent1">
              <a:lumMod val="75000"/>
              <a:alpha val="66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535045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Straight Connector 16"/>
          <p:cNvCxnSpPr/>
          <p:nvPr/>
        </p:nvCxnSpPr>
        <p:spPr>
          <a:xfrm>
            <a:off x="9373453" y="0"/>
            <a:ext cx="1219518" cy="6858000"/>
          </a:xfrm>
          <a:prstGeom prst="line">
            <a:avLst/>
          </a:prstGeom>
          <a:ln w="9525"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7427201" y="3681414"/>
            <a:ext cx="4764799" cy="3176587"/>
          </a:xfrm>
          <a:prstGeom prst="line">
            <a:avLst/>
          </a:prstGeom>
          <a:ln w="9525"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Freeform 19"/>
          <p:cNvSpPr/>
          <p:nvPr/>
        </p:nvSpPr>
        <p:spPr>
          <a:xfrm>
            <a:off x="-8469" y="4013201"/>
            <a:ext cx="457319" cy="2853267"/>
          </a:xfrm>
          <a:custGeom>
            <a:avLst/>
            <a:gdLst>
              <a:gd name="connsiteX0" fmla="*/ 0 w 457200"/>
              <a:gd name="connsiteY0" fmla="*/ 0 h 2853267"/>
              <a:gd name="connsiteX1" fmla="*/ 457200 w 457200"/>
              <a:gd name="connsiteY1" fmla="*/ 2853267 h 2853267"/>
              <a:gd name="connsiteX2" fmla="*/ 0 w 457200"/>
              <a:gd name="connsiteY2" fmla="*/ 2844800 h 2853267"/>
              <a:gd name="connsiteX3" fmla="*/ 0 w 457200"/>
              <a:gd name="connsiteY3" fmla="*/ 0 h 2853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7200" h="2853267">
                <a:moveTo>
                  <a:pt x="0" y="0"/>
                </a:moveTo>
                <a:lnTo>
                  <a:pt x="457200" y="2853267"/>
                </a:lnTo>
                <a:lnTo>
                  <a:pt x="0" y="2844800"/>
                </a:lnTo>
                <a:cubicBezTo>
                  <a:pt x="2822" y="1905000"/>
                  <a:pt x="5645" y="965200"/>
                  <a:pt x="0" y="0"/>
                </a:cubicBezTo>
                <a:close/>
              </a:path>
            </a:pathLst>
          </a:custGeom>
          <a:solidFill>
            <a:schemeClr val="accent1"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800"/>
          </a:p>
        </p:txBody>
      </p:sp>
      <p:sp>
        <p:nvSpPr>
          <p:cNvPr id="21" name="Freeform 20"/>
          <p:cNvSpPr/>
          <p:nvPr/>
        </p:nvSpPr>
        <p:spPr>
          <a:xfrm>
            <a:off x="9188726" y="-8467"/>
            <a:ext cx="3006450" cy="6866467"/>
          </a:xfrm>
          <a:custGeom>
            <a:avLst/>
            <a:gdLst>
              <a:gd name="connsiteX0" fmla="*/ 2023534 w 3005667"/>
              <a:gd name="connsiteY0" fmla="*/ 8467 h 6866467"/>
              <a:gd name="connsiteX1" fmla="*/ 0 w 3005667"/>
              <a:gd name="connsiteY1" fmla="*/ 6866467 h 6866467"/>
              <a:gd name="connsiteX2" fmla="*/ 2997200 w 3005667"/>
              <a:gd name="connsiteY2" fmla="*/ 6858000 h 6866467"/>
              <a:gd name="connsiteX3" fmla="*/ 3005667 w 3005667"/>
              <a:gd name="connsiteY3" fmla="*/ 0 h 6866467"/>
              <a:gd name="connsiteX4" fmla="*/ 2023534 w 3005667"/>
              <a:gd name="connsiteY4" fmla="*/ 8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05667" h="6866467">
                <a:moveTo>
                  <a:pt x="2023534" y="8467"/>
                </a:moveTo>
                <a:lnTo>
                  <a:pt x="0" y="6866467"/>
                </a:lnTo>
                <a:lnTo>
                  <a:pt x="2997200" y="6858000"/>
                </a:lnTo>
                <a:cubicBezTo>
                  <a:pt x="3000022" y="4572000"/>
                  <a:pt x="3002845" y="2286000"/>
                  <a:pt x="3005667" y="0"/>
                </a:cubicBezTo>
                <a:lnTo>
                  <a:pt x="2023534" y="8467"/>
                </a:lnTo>
                <a:close/>
              </a:path>
            </a:pathLst>
          </a:custGeom>
          <a:solidFill>
            <a:schemeClr val="accent1">
              <a:alpha val="36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2" name="Freeform 21"/>
          <p:cNvSpPr/>
          <p:nvPr/>
        </p:nvSpPr>
        <p:spPr>
          <a:xfrm>
            <a:off x="9603701" y="-8467"/>
            <a:ext cx="2591475" cy="6866467"/>
          </a:xfrm>
          <a:custGeom>
            <a:avLst/>
            <a:gdLst>
              <a:gd name="connsiteX0" fmla="*/ 0 w 2590800"/>
              <a:gd name="connsiteY0" fmla="*/ 0 h 6866467"/>
              <a:gd name="connsiteX1" fmla="*/ 1202267 w 2590800"/>
              <a:gd name="connsiteY1" fmla="*/ 6866467 h 6866467"/>
              <a:gd name="connsiteX2" fmla="*/ 2590800 w 2590800"/>
              <a:gd name="connsiteY2" fmla="*/ 6866467 h 6866467"/>
              <a:gd name="connsiteX3" fmla="*/ 2582333 w 2590800"/>
              <a:gd name="connsiteY3" fmla="*/ 0 h 6866467"/>
              <a:gd name="connsiteX4" fmla="*/ 0 w 2590800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90800" h="6866467">
                <a:moveTo>
                  <a:pt x="0" y="0"/>
                </a:moveTo>
                <a:lnTo>
                  <a:pt x="1202267" y="6866467"/>
                </a:lnTo>
                <a:lnTo>
                  <a:pt x="2590800" y="6866467"/>
                </a:lnTo>
                <a:cubicBezTo>
                  <a:pt x="2587978" y="4577645"/>
                  <a:pt x="2585155" y="2288822"/>
                  <a:pt x="2582333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3" name="Freeform 22"/>
          <p:cNvSpPr/>
          <p:nvPr/>
        </p:nvSpPr>
        <p:spPr>
          <a:xfrm>
            <a:off x="8934660" y="3048000"/>
            <a:ext cx="3260516" cy="3810000"/>
          </a:xfrm>
          <a:custGeom>
            <a:avLst/>
            <a:gdLst>
              <a:gd name="connsiteX0" fmla="*/ 0 w 3259667"/>
              <a:gd name="connsiteY0" fmla="*/ 3810000 h 3810000"/>
              <a:gd name="connsiteX1" fmla="*/ 3251200 w 3259667"/>
              <a:gd name="connsiteY1" fmla="*/ 0 h 3810000"/>
              <a:gd name="connsiteX2" fmla="*/ 3259667 w 3259667"/>
              <a:gd name="connsiteY2" fmla="*/ 3810000 h 3810000"/>
              <a:gd name="connsiteX3" fmla="*/ 0 w 3259667"/>
              <a:gd name="connsiteY3" fmla="*/ 3810000 h 38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59667" h="3810000">
                <a:moveTo>
                  <a:pt x="0" y="3810000"/>
                </a:moveTo>
                <a:lnTo>
                  <a:pt x="3251200" y="0"/>
                </a:lnTo>
                <a:cubicBezTo>
                  <a:pt x="3254022" y="1270000"/>
                  <a:pt x="3256845" y="2540000"/>
                  <a:pt x="3259667" y="3810000"/>
                </a:cubicBezTo>
                <a:lnTo>
                  <a:pt x="0" y="3810000"/>
                </a:lnTo>
                <a:close/>
              </a:path>
            </a:pathLst>
          </a:custGeom>
          <a:solidFill>
            <a:schemeClr val="accent1">
              <a:lumMod val="75000"/>
              <a:alpha val="66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4" name="Freeform 23"/>
          <p:cNvSpPr/>
          <p:nvPr/>
        </p:nvSpPr>
        <p:spPr>
          <a:xfrm>
            <a:off x="9341166" y="-8467"/>
            <a:ext cx="2854010" cy="6866467"/>
          </a:xfrm>
          <a:custGeom>
            <a:avLst/>
            <a:gdLst>
              <a:gd name="connsiteX0" fmla="*/ 0 w 2853267"/>
              <a:gd name="connsiteY0" fmla="*/ 0 h 6866467"/>
              <a:gd name="connsiteX1" fmla="*/ 2472267 w 2853267"/>
              <a:gd name="connsiteY1" fmla="*/ 6866467 h 6866467"/>
              <a:gd name="connsiteX2" fmla="*/ 2853267 w 2853267"/>
              <a:gd name="connsiteY2" fmla="*/ 6858000 h 6866467"/>
              <a:gd name="connsiteX3" fmla="*/ 2853267 w 2853267"/>
              <a:gd name="connsiteY3" fmla="*/ 0 h 6866467"/>
              <a:gd name="connsiteX4" fmla="*/ 0 w 2853267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53267" h="6866467">
                <a:moveTo>
                  <a:pt x="0" y="0"/>
                </a:moveTo>
                <a:lnTo>
                  <a:pt x="2472267" y="6866467"/>
                </a:lnTo>
                <a:lnTo>
                  <a:pt x="2853267" y="6858000"/>
                </a:lnTo>
                <a:lnTo>
                  <a:pt x="2853267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  <a:alpha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5" name="Freeform 24"/>
          <p:cNvSpPr/>
          <p:nvPr/>
        </p:nvSpPr>
        <p:spPr>
          <a:xfrm>
            <a:off x="10907908" y="-8467"/>
            <a:ext cx="1287268" cy="6866467"/>
          </a:xfrm>
          <a:custGeom>
            <a:avLst/>
            <a:gdLst>
              <a:gd name="connsiteX0" fmla="*/ 1016000 w 1286933"/>
              <a:gd name="connsiteY0" fmla="*/ 0 h 6866467"/>
              <a:gd name="connsiteX1" fmla="*/ 0 w 1286933"/>
              <a:gd name="connsiteY1" fmla="*/ 6866467 h 6866467"/>
              <a:gd name="connsiteX2" fmla="*/ 1286933 w 1286933"/>
              <a:gd name="connsiteY2" fmla="*/ 6866467 h 6866467"/>
              <a:gd name="connsiteX3" fmla="*/ 1278466 w 1286933"/>
              <a:gd name="connsiteY3" fmla="*/ 0 h 6866467"/>
              <a:gd name="connsiteX4" fmla="*/ 1016000 w 1286933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86933" h="6866467">
                <a:moveTo>
                  <a:pt x="1016000" y="0"/>
                </a:moveTo>
                <a:lnTo>
                  <a:pt x="0" y="6866467"/>
                </a:lnTo>
                <a:lnTo>
                  <a:pt x="1286933" y="6866467"/>
                </a:lnTo>
                <a:cubicBezTo>
                  <a:pt x="1284111" y="4577645"/>
                  <a:pt x="1281288" y="2288822"/>
                  <a:pt x="1278466" y="0"/>
                </a:cubicBezTo>
                <a:lnTo>
                  <a:pt x="1016000" y="0"/>
                </a:lnTo>
                <a:close/>
              </a:path>
            </a:pathLst>
          </a:custGeom>
          <a:solidFill>
            <a:schemeClr val="accent2"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6" name="Freeform 25"/>
          <p:cNvSpPr/>
          <p:nvPr/>
        </p:nvSpPr>
        <p:spPr>
          <a:xfrm>
            <a:off x="10941783" y="-8468"/>
            <a:ext cx="1270575" cy="6866467"/>
          </a:xfrm>
          <a:custGeom>
            <a:avLst/>
            <a:gdLst>
              <a:gd name="connsiteX0" fmla="*/ 0 w 1244600"/>
              <a:gd name="connsiteY0" fmla="*/ 0 h 6874934"/>
              <a:gd name="connsiteX1" fmla="*/ 1117600 w 1244600"/>
              <a:gd name="connsiteY1" fmla="*/ 6866467 h 6874934"/>
              <a:gd name="connsiteX2" fmla="*/ 1244600 w 1244600"/>
              <a:gd name="connsiteY2" fmla="*/ 6874934 h 6874934"/>
              <a:gd name="connsiteX3" fmla="*/ 1236134 w 1244600"/>
              <a:gd name="connsiteY3" fmla="*/ 0 h 6874934"/>
              <a:gd name="connsiteX4" fmla="*/ 0 w 1244600"/>
              <a:gd name="connsiteY4" fmla="*/ 0 h 6874934"/>
              <a:gd name="connsiteX0" fmla="*/ 0 w 1253067"/>
              <a:gd name="connsiteY0" fmla="*/ 0 h 6874934"/>
              <a:gd name="connsiteX1" fmla="*/ 1117600 w 1253067"/>
              <a:gd name="connsiteY1" fmla="*/ 6866467 h 6874934"/>
              <a:gd name="connsiteX2" fmla="*/ 1244600 w 1253067"/>
              <a:gd name="connsiteY2" fmla="*/ 6874934 h 6874934"/>
              <a:gd name="connsiteX3" fmla="*/ 1253067 w 1253067"/>
              <a:gd name="connsiteY3" fmla="*/ 0 h 6874934"/>
              <a:gd name="connsiteX4" fmla="*/ 0 w 1253067"/>
              <a:gd name="connsiteY4" fmla="*/ 0 h 6874934"/>
              <a:gd name="connsiteX0" fmla="*/ 0 w 1270244"/>
              <a:gd name="connsiteY0" fmla="*/ 0 h 6866467"/>
              <a:gd name="connsiteX1" fmla="*/ 1117600 w 1270244"/>
              <a:gd name="connsiteY1" fmla="*/ 6866467 h 6866467"/>
              <a:gd name="connsiteX2" fmla="*/ 1270000 w 1270244"/>
              <a:gd name="connsiteY2" fmla="*/ 6866467 h 6866467"/>
              <a:gd name="connsiteX3" fmla="*/ 1253067 w 1270244"/>
              <a:gd name="connsiteY3" fmla="*/ 0 h 6866467"/>
              <a:gd name="connsiteX4" fmla="*/ 0 w 1270244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0244" h="6866467">
                <a:moveTo>
                  <a:pt x="0" y="0"/>
                </a:moveTo>
                <a:lnTo>
                  <a:pt x="1117600" y="6866467"/>
                </a:lnTo>
                <a:lnTo>
                  <a:pt x="1270000" y="6866467"/>
                </a:lnTo>
                <a:cubicBezTo>
                  <a:pt x="1272822" y="4574822"/>
                  <a:pt x="1250245" y="2291645"/>
                  <a:pt x="1253067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7" name="Freeform 26"/>
          <p:cNvSpPr/>
          <p:nvPr/>
        </p:nvSpPr>
        <p:spPr>
          <a:xfrm>
            <a:off x="10398336" y="3597855"/>
            <a:ext cx="1820807" cy="3268133"/>
          </a:xfrm>
          <a:custGeom>
            <a:avLst/>
            <a:gdLst>
              <a:gd name="connsiteX0" fmla="*/ 0 w 1820333"/>
              <a:gd name="connsiteY0" fmla="*/ 3268133 h 3268133"/>
              <a:gd name="connsiteX1" fmla="*/ 1811866 w 1820333"/>
              <a:gd name="connsiteY1" fmla="*/ 0 h 3268133"/>
              <a:gd name="connsiteX2" fmla="*/ 1820333 w 1820333"/>
              <a:gd name="connsiteY2" fmla="*/ 3259666 h 3268133"/>
              <a:gd name="connsiteX3" fmla="*/ 0 w 1820333"/>
              <a:gd name="connsiteY3" fmla="*/ 3268133 h 3268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20333" h="3268133">
                <a:moveTo>
                  <a:pt x="0" y="3268133"/>
                </a:moveTo>
                <a:lnTo>
                  <a:pt x="1811866" y="0"/>
                </a:lnTo>
                <a:cubicBezTo>
                  <a:pt x="1814688" y="1086555"/>
                  <a:pt x="1817511" y="2173111"/>
                  <a:pt x="1820333" y="3259666"/>
                </a:cubicBezTo>
                <a:lnTo>
                  <a:pt x="0" y="3268133"/>
                </a:lnTo>
                <a:close/>
              </a:path>
            </a:pathLst>
          </a:custGeom>
          <a:solidFill>
            <a:schemeClr val="accent1">
              <a:lumMod val="75000"/>
              <a:alpha val="66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512" y="609600"/>
            <a:ext cx="8598907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512" y="4470400"/>
            <a:ext cx="8598907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55577-7D25-4927-BC61-8A59C84682F6}" type="datetime1">
              <a:rPr lang="en-US" smtClean="0"/>
              <a:t>8/17/2012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Ứng dụng jQuery vào thiết kế web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C63CA-A47D-401E-8AB9-D15E3BCD7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3895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/>
          <p:cNvCxnSpPr/>
          <p:nvPr/>
        </p:nvCxnSpPr>
        <p:spPr>
          <a:xfrm>
            <a:off x="9373453" y="0"/>
            <a:ext cx="1219518" cy="6858000"/>
          </a:xfrm>
          <a:prstGeom prst="line">
            <a:avLst/>
          </a:prstGeom>
          <a:ln w="9525"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V="1">
            <a:off x="7427201" y="3681414"/>
            <a:ext cx="4764799" cy="3176587"/>
          </a:xfrm>
          <a:prstGeom prst="line">
            <a:avLst/>
          </a:prstGeom>
          <a:ln w="9525"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Freeform 25"/>
          <p:cNvSpPr/>
          <p:nvPr/>
        </p:nvSpPr>
        <p:spPr>
          <a:xfrm>
            <a:off x="-8469" y="4013201"/>
            <a:ext cx="457319" cy="2853267"/>
          </a:xfrm>
          <a:custGeom>
            <a:avLst/>
            <a:gdLst>
              <a:gd name="connsiteX0" fmla="*/ 0 w 457200"/>
              <a:gd name="connsiteY0" fmla="*/ 0 h 2853267"/>
              <a:gd name="connsiteX1" fmla="*/ 457200 w 457200"/>
              <a:gd name="connsiteY1" fmla="*/ 2853267 h 2853267"/>
              <a:gd name="connsiteX2" fmla="*/ 0 w 457200"/>
              <a:gd name="connsiteY2" fmla="*/ 2844800 h 2853267"/>
              <a:gd name="connsiteX3" fmla="*/ 0 w 457200"/>
              <a:gd name="connsiteY3" fmla="*/ 0 h 2853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7200" h="2853267">
                <a:moveTo>
                  <a:pt x="0" y="0"/>
                </a:moveTo>
                <a:lnTo>
                  <a:pt x="457200" y="2853267"/>
                </a:lnTo>
                <a:lnTo>
                  <a:pt x="0" y="2844800"/>
                </a:lnTo>
                <a:cubicBezTo>
                  <a:pt x="2822" y="1905000"/>
                  <a:pt x="5645" y="965200"/>
                  <a:pt x="0" y="0"/>
                </a:cubicBezTo>
                <a:close/>
              </a:path>
            </a:pathLst>
          </a:custGeom>
          <a:solidFill>
            <a:schemeClr val="accent1"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800"/>
          </a:p>
        </p:txBody>
      </p:sp>
      <p:sp>
        <p:nvSpPr>
          <p:cNvPr id="27" name="Freeform 26"/>
          <p:cNvSpPr/>
          <p:nvPr/>
        </p:nvSpPr>
        <p:spPr>
          <a:xfrm>
            <a:off x="9188726" y="-8467"/>
            <a:ext cx="3006450" cy="6866467"/>
          </a:xfrm>
          <a:custGeom>
            <a:avLst/>
            <a:gdLst>
              <a:gd name="connsiteX0" fmla="*/ 2023534 w 3005667"/>
              <a:gd name="connsiteY0" fmla="*/ 8467 h 6866467"/>
              <a:gd name="connsiteX1" fmla="*/ 0 w 3005667"/>
              <a:gd name="connsiteY1" fmla="*/ 6866467 h 6866467"/>
              <a:gd name="connsiteX2" fmla="*/ 2997200 w 3005667"/>
              <a:gd name="connsiteY2" fmla="*/ 6858000 h 6866467"/>
              <a:gd name="connsiteX3" fmla="*/ 3005667 w 3005667"/>
              <a:gd name="connsiteY3" fmla="*/ 0 h 6866467"/>
              <a:gd name="connsiteX4" fmla="*/ 2023534 w 3005667"/>
              <a:gd name="connsiteY4" fmla="*/ 8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05667" h="6866467">
                <a:moveTo>
                  <a:pt x="2023534" y="8467"/>
                </a:moveTo>
                <a:lnTo>
                  <a:pt x="0" y="6866467"/>
                </a:lnTo>
                <a:lnTo>
                  <a:pt x="2997200" y="6858000"/>
                </a:lnTo>
                <a:cubicBezTo>
                  <a:pt x="3000022" y="4572000"/>
                  <a:pt x="3002845" y="2286000"/>
                  <a:pt x="3005667" y="0"/>
                </a:cubicBezTo>
                <a:lnTo>
                  <a:pt x="2023534" y="8467"/>
                </a:lnTo>
                <a:close/>
              </a:path>
            </a:pathLst>
          </a:custGeom>
          <a:solidFill>
            <a:schemeClr val="accent1">
              <a:alpha val="36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8" name="Freeform 27"/>
          <p:cNvSpPr/>
          <p:nvPr/>
        </p:nvSpPr>
        <p:spPr>
          <a:xfrm>
            <a:off x="9603701" y="-8467"/>
            <a:ext cx="2591475" cy="6866467"/>
          </a:xfrm>
          <a:custGeom>
            <a:avLst/>
            <a:gdLst>
              <a:gd name="connsiteX0" fmla="*/ 0 w 2590800"/>
              <a:gd name="connsiteY0" fmla="*/ 0 h 6866467"/>
              <a:gd name="connsiteX1" fmla="*/ 1202267 w 2590800"/>
              <a:gd name="connsiteY1" fmla="*/ 6866467 h 6866467"/>
              <a:gd name="connsiteX2" fmla="*/ 2590800 w 2590800"/>
              <a:gd name="connsiteY2" fmla="*/ 6866467 h 6866467"/>
              <a:gd name="connsiteX3" fmla="*/ 2582333 w 2590800"/>
              <a:gd name="connsiteY3" fmla="*/ 0 h 6866467"/>
              <a:gd name="connsiteX4" fmla="*/ 0 w 2590800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90800" h="6866467">
                <a:moveTo>
                  <a:pt x="0" y="0"/>
                </a:moveTo>
                <a:lnTo>
                  <a:pt x="1202267" y="6866467"/>
                </a:lnTo>
                <a:lnTo>
                  <a:pt x="2590800" y="6866467"/>
                </a:lnTo>
                <a:cubicBezTo>
                  <a:pt x="2587978" y="4577645"/>
                  <a:pt x="2585155" y="2288822"/>
                  <a:pt x="2582333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9" name="Freeform 28"/>
          <p:cNvSpPr/>
          <p:nvPr/>
        </p:nvSpPr>
        <p:spPr>
          <a:xfrm>
            <a:off x="8934660" y="3048000"/>
            <a:ext cx="3260516" cy="3810000"/>
          </a:xfrm>
          <a:custGeom>
            <a:avLst/>
            <a:gdLst>
              <a:gd name="connsiteX0" fmla="*/ 0 w 3259667"/>
              <a:gd name="connsiteY0" fmla="*/ 3810000 h 3810000"/>
              <a:gd name="connsiteX1" fmla="*/ 3251200 w 3259667"/>
              <a:gd name="connsiteY1" fmla="*/ 0 h 3810000"/>
              <a:gd name="connsiteX2" fmla="*/ 3259667 w 3259667"/>
              <a:gd name="connsiteY2" fmla="*/ 3810000 h 3810000"/>
              <a:gd name="connsiteX3" fmla="*/ 0 w 3259667"/>
              <a:gd name="connsiteY3" fmla="*/ 3810000 h 38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59667" h="3810000">
                <a:moveTo>
                  <a:pt x="0" y="3810000"/>
                </a:moveTo>
                <a:lnTo>
                  <a:pt x="3251200" y="0"/>
                </a:lnTo>
                <a:cubicBezTo>
                  <a:pt x="3254022" y="1270000"/>
                  <a:pt x="3256845" y="2540000"/>
                  <a:pt x="3259667" y="3810000"/>
                </a:cubicBezTo>
                <a:lnTo>
                  <a:pt x="0" y="3810000"/>
                </a:lnTo>
                <a:close/>
              </a:path>
            </a:pathLst>
          </a:custGeom>
          <a:solidFill>
            <a:schemeClr val="accent1">
              <a:lumMod val="75000"/>
              <a:alpha val="66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0" name="Freeform 29"/>
          <p:cNvSpPr/>
          <p:nvPr/>
        </p:nvSpPr>
        <p:spPr>
          <a:xfrm>
            <a:off x="9341166" y="-8467"/>
            <a:ext cx="2854010" cy="6866467"/>
          </a:xfrm>
          <a:custGeom>
            <a:avLst/>
            <a:gdLst>
              <a:gd name="connsiteX0" fmla="*/ 0 w 2853267"/>
              <a:gd name="connsiteY0" fmla="*/ 0 h 6866467"/>
              <a:gd name="connsiteX1" fmla="*/ 2472267 w 2853267"/>
              <a:gd name="connsiteY1" fmla="*/ 6866467 h 6866467"/>
              <a:gd name="connsiteX2" fmla="*/ 2853267 w 2853267"/>
              <a:gd name="connsiteY2" fmla="*/ 6858000 h 6866467"/>
              <a:gd name="connsiteX3" fmla="*/ 2853267 w 2853267"/>
              <a:gd name="connsiteY3" fmla="*/ 0 h 6866467"/>
              <a:gd name="connsiteX4" fmla="*/ 0 w 2853267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53267" h="6866467">
                <a:moveTo>
                  <a:pt x="0" y="0"/>
                </a:moveTo>
                <a:lnTo>
                  <a:pt x="2472267" y="6866467"/>
                </a:lnTo>
                <a:lnTo>
                  <a:pt x="2853267" y="6858000"/>
                </a:lnTo>
                <a:lnTo>
                  <a:pt x="2853267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  <a:alpha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1" name="Freeform 30"/>
          <p:cNvSpPr/>
          <p:nvPr/>
        </p:nvSpPr>
        <p:spPr>
          <a:xfrm>
            <a:off x="10907908" y="-8467"/>
            <a:ext cx="1287268" cy="6866467"/>
          </a:xfrm>
          <a:custGeom>
            <a:avLst/>
            <a:gdLst>
              <a:gd name="connsiteX0" fmla="*/ 1016000 w 1286933"/>
              <a:gd name="connsiteY0" fmla="*/ 0 h 6866467"/>
              <a:gd name="connsiteX1" fmla="*/ 0 w 1286933"/>
              <a:gd name="connsiteY1" fmla="*/ 6866467 h 6866467"/>
              <a:gd name="connsiteX2" fmla="*/ 1286933 w 1286933"/>
              <a:gd name="connsiteY2" fmla="*/ 6866467 h 6866467"/>
              <a:gd name="connsiteX3" fmla="*/ 1278466 w 1286933"/>
              <a:gd name="connsiteY3" fmla="*/ 0 h 6866467"/>
              <a:gd name="connsiteX4" fmla="*/ 1016000 w 1286933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86933" h="6866467">
                <a:moveTo>
                  <a:pt x="1016000" y="0"/>
                </a:moveTo>
                <a:lnTo>
                  <a:pt x="0" y="6866467"/>
                </a:lnTo>
                <a:lnTo>
                  <a:pt x="1286933" y="6866467"/>
                </a:lnTo>
                <a:cubicBezTo>
                  <a:pt x="1284111" y="4577645"/>
                  <a:pt x="1281288" y="2288822"/>
                  <a:pt x="1278466" y="0"/>
                </a:cubicBezTo>
                <a:lnTo>
                  <a:pt x="1016000" y="0"/>
                </a:lnTo>
                <a:close/>
              </a:path>
            </a:pathLst>
          </a:custGeom>
          <a:solidFill>
            <a:schemeClr val="accent2"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2" name="Freeform 31"/>
          <p:cNvSpPr/>
          <p:nvPr/>
        </p:nvSpPr>
        <p:spPr>
          <a:xfrm>
            <a:off x="10941783" y="-8468"/>
            <a:ext cx="1270575" cy="6866467"/>
          </a:xfrm>
          <a:custGeom>
            <a:avLst/>
            <a:gdLst>
              <a:gd name="connsiteX0" fmla="*/ 0 w 1244600"/>
              <a:gd name="connsiteY0" fmla="*/ 0 h 6874934"/>
              <a:gd name="connsiteX1" fmla="*/ 1117600 w 1244600"/>
              <a:gd name="connsiteY1" fmla="*/ 6866467 h 6874934"/>
              <a:gd name="connsiteX2" fmla="*/ 1244600 w 1244600"/>
              <a:gd name="connsiteY2" fmla="*/ 6874934 h 6874934"/>
              <a:gd name="connsiteX3" fmla="*/ 1236134 w 1244600"/>
              <a:gd name="connsiteY3" fmla="*/ 0 h 6874934"/>
              <a:gd name="connsiteX4" fmla="*/ 0 w 1244600"/>
              <a:gd name="connsiteY4" fmla="*/ 0 h 6874934"/>
              <a:gd name="connsiteX0" fmla="*/ 0 w 1253067"/>
              <a:gd name="connsiteY0" fmla="*/ 0 h 6874934"/>
              <a:gd name="connsiteX1" fmla="*/ 1117600 w 1253067"/>
              <a:gd name="connsiteY1" fmla="*/ 6866467 h 6874934"/>
              <a:gd name="connsiteX2" fmla="*/ 1244600 w 1253067"/>
              <a:gd name="connsiteY2" fmla="*/ 6874934 h 6874934"/>
              <a:gd name="connsiteX3" fmla="*/ 1253067 w 1253067"/>
              <a:gd name="connsiteY3" fmla="*/ 0 h 6874934"/>
              <a:gd name="connsiteX4" fmla="*/ 0 w 1253067"/>
              <a:gd name="connsiteY4" fmla="*/ 0 h 6874934"/>
              <a:gd name="connsiteX0" fmla="*/ 0 w 1270244"/>
              <a:gd name="connsiteY0" fmla="*/ 0 h 6866467"/>
              <a:gd name="connsiteX1" fmla="*/ 1117600 w 1270244"/>
              <a:gd name="connsiteY1" fmla="*/ 6866467 h 6866467"/>
              <a:gd name="connsiteX2" fmla="*/ 1270000 w 1270244"/>
              <a:gd name="connsiteY2" fmla="*/ 6866467 h 6866467"/>
              <a:gd name="connsiteX3" fmla="*/ 1253067 w 1270244"/>
              <a:gd name="connsiteY3" fmla="*/ 0 h 6866467"/>
              <a:gd name="connsiteX4" fmla="*/ 0 w 1270244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0244" h="6866467">
                <a:moveTo>
                  <a:pt x="0" y="0"/>
                </a:moveTo>
                <a:lnTo>
                  <a:pt x="1117600" y="6866467"/>
                </a:lnTo>
                <a:lnTo>
                  <a:pt x="1270000" y="6866467"/>
                </a:lnTo>
                <a:cubicBezTo>
                  <a:pt x="1272822" y="4574822"/>
                  <a:pt x="1250245" y="2291645"/>
                  <a:pt x="1253067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33" name="Freeform 32"/>
          <p:cNvSpPr/>
          <p:nvPr/>
        </p:nvSpPr>
        <p:spPr>
          <a:xfrm>
            <a:off x="10398336" y="3597855"/>
            <a:ext cx="1820807" cy="3268133"/>
          </a:xfrm>
          <a:custGeom>
            <a:avLst/>
            <a:gdLst>
              <a:gd name="connsiteX0" fmla="*/ 0 w 1820333"/>
              <a:gd name="connsiteY0" fmla="*/ 3268133 h 3268133"/>
              <a:gd name="connsiteX1" fmla="*/ 1811866 w 1820333"/>
              <a:gd name="connsiteY1" fmla="*/ 0 h 3268133"/>
              <a:gd name="connsiteX2" fmla="*/ 1820333 w 1820333"/>
              <a:gd name="connsiteY2" fmla="*/ 3259666 h 3268133"/>
              <a:gd name="connsiteX3" fmla="*/ 0 w 1820333"/>
              <a:gd name="connsiteY3" fmla="*/ 3268133 h 3268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20333" h="3268133">
                <a:moveTo>
                  <a:pt x="0" y="3268133"/>
                </a:moveTo>
                <a:lnTo>
                  <a:pt x="1811866" y="0"/>
                </a:lnTo>
                <a:cubicBezTo>
                  <a:pt x="1814688" y="1086555"/>
                  <a:pt x="1817511" y="2173111"/>
                  <a:pt x="1820333" y="3259666"/>
                </a:cubicBezTo>
                <a:lnTo>
                  <a:pt x="0" y="3268133"/>
                </a:lnTo>
                <a:close/>
              </a:path>
            </a:pathLst>
          </a:custGeom>
          <a:solidFill>
            <a:schemeClr val="accent1">
              <a:lumMod val="75000"/>
              <a:alpha val="66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577" y="609600"/>
            <a:ext cx="809624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512" y="4470400"/>
            <a:ext cx="8598907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8C0F7-903A-4D4C-98AE-89E09BB52922}" type="datetime1">
              <a:rPr lang="en-US" smtClean="0"/>
              <a:t>8/17/2012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Ứng dụng jQuery vào thiết kế web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C63CA-A47D-401E-8AB9-D15E3BCD77DC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495" y="3632200"/>
            <a:ext cx="7226406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42011" y="790378"/>
            <a:ext cx="60975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baseline="0" dirty="0" smtClean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8895327" y="2886556"/>
            <a:ext cx="60975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en-US"/>
            </a:defPPr>
            <a:lvl1pPr lvl="0">
              <a:spcBef>
                <a:spcPct val="0"/>
              </a:spcBef>
              <a:buNone/>
              <a:defRPr sz="8000" b="0" cap="all" baseline="0">
                <a:ln w="3175" cmpd="sng">
                  <a:noFill/>
                </a:ln>
                <a:effectLst/>
                <a:latin typeface="Arial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”</a:t>
            </a:r>
            <a:endParaRPr lang="en-US" sz="80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26117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Straight Connector 17"/>
          <p:cNvCxnSpPr/>
          <p:nvPr/>
        </p:nvCxnSpPr>
        <p:spPr>
          <a:xfrm>
            <a:off x="9373453" y="0"/>
            <a:ext cx="1219518" cy="6858000"/>
          </a:xfrm>
          <a:prstGeom prst="line">
            <a:avLst/>
          </a:prstGeom>
          <a:ln w="9525"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7427201" y="3681414"/>
            <a:ext cx="4764799" cy="3176587"/>
          </a:xfrm>
          <a:prstGeom prst="line">
            <a:avLst/>
          </a:prstGeom>
          <a:ln w="9525"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Freeform 19"/>
          <p:cNvSpPr/>
          <p:nvPr/>
        </p:nvSpPr>
        <p:spPr>
          <a:xfrm>
            <a:off x="-8469" y="4013201"/>
            <a:ext cx="457319" cy="2853267"/>
          </a:xfrm>
          <a:custGeom>
            <a:avLst/>
            <a:gdLst>
              <a:gd name="connsiteX0" fmla="*/ 0 w 457200"/>
              <a:gd name="connsiteY0" fmla="*/ 0 h 2853267"/>
              <a:gd name="connsiteX1" fmla="*/ 457200 w 457200"/>
              <a:gd name="connsiteY1" fmla="*/ 2853267 h 2853267"/>
              <a:gd name="connsiteX2" fmla="*/ 0 w 457200"/>
              <a:gd name="connsiteY2" fmla="*/ 2844800 h 2853267"/>
              <a:gd name="connsiteX3" fmla="*/ 0 w 457200"/>
              <a:gd name="connsiteY3" fmla="*/ 0 h 2853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7200" h="2853267">
                <a:moveTo>
                  <a:pt x="0" y="0"/>
                </a:moveTo>
                <a:lnTo>
                  <a:pt x="457200" y="2853267"/>
                </a:lnTo>
                <a:lnTo>
                  <a:pt x="0" y="2844800"/>
                </a:lnTo>
                <a:cubicBezTo>
                  <a:pt x="2822" y="1905000"/>
                  <a:pt x="5645" y="965200"/>
                  <a:pt x="0" y="0"/>
                </a:cubicBezTo>
                <a:close/>
              </a:path>
            </a:pathLst>
          </a:custGeom>
          <a:solidFill>
            <a:schemeClr val="accent1"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800"/>
          </a:p>
        </p:txBody>
      </p:sp>
      <p:sp>
        <p:nvSpPr>
          <p:cNvPr id="21" name="Freeform 20"/>
          <p:cNvSpPr/>
          <p:nvPr/>
        </p:nvSpPr>
        <p:spPr>
          <a:xfrm>
            <a:off x="9188726" y="-8467"/>
            <a:ext cx="3006450" cy="6866467"/>
          </a:xfrm>
          <a:custGeom>
            <a:avLst/>
            <a:gdLst>
              <a:gd name="connsiteX0" fmla="*/ 2023534 w 3005667"/>
              <a:gd name="connsiteY0" fmla="*/ 8467 h 6866467"/>
              <a:gd name="connsiteX1" fmla="*/ 0 w 3005667"/>
              <a:gd name="connsiteY1" fmla="*/ 6866467 h 6866467"/>
              <a:gd name="connsiteX2" fmla="*/ 2997200 w 3005667"/>
              <a:gd name="connsiteY2" fmla="*/ 6858000 h 6866467"/>
              <a:gd name="connsiteX3" fmla="*/ 3005667 w 3005667"/>
              <a:gd name="connsiteY3" fmla="*/ 0 h 6866467"/>
              <a:gd name="connsiteX4" fmla="*/ 2023534 w 3005667"/>
              <a:gd name="connsiteY4" fmla="*/ 8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05667" h="6866467">
                <a:moveTo>
                  <a:pt x="2023534" y="8467"/>
                </a:moveTo>
                <a:lnTo>
                  <a:pt x="0" y="6866467"/>
                </a:lnTo>
                <a:lnTo>
                  <a:pt x="2997200" y="6858000"/>
                </a:lnTo>
                <a:cubicBezTo>
                  <a:pt x="3000022" y="4572000"/>
                  <a:pt x="3002845" y="2286000"/>
                  <a:pt x="3005667" y="0"/>
                </a:cubicBezTo>
                <a:lnTo>
                  <a:pt x="2023534" y="8467"/>
                </a:lnTo>
                <a:close/>
              </a:path>
            </a:pathLst>
          </a:custGeom>
          <a:solidFill>
            <a:schemeClr val="accent1">
              <a:alpha val="36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2" name="Freeform 21"/>
          <p:cNvSpPr/>
          <p:nvPr/>
        </p:nvSpPr>
        <p:spPr>
          <a:xfrm>
            <a:off x="9603701" y="-8467"/>
            <a:ext cx="2591475" cy="6866467"/>
          </a:xfrm>
          <a:custGeom>
            <a:avLst/>
            <a:gdLst>
              <a:gd name="connsiteX0" fmla="*/ 0 w 2590800"/>
              <a:gd name="connsiteY0" fmla="*/ 0 h 6866467"/>
              <a:gd name="connsiteX1" fmla="*/ 1202267 w 2590800"/>
              <a:gd name="connsiteY1" fmla="*/ 6866467 h 6866467"/>
              <a:gd name="connsiteX2" fmla="*/ 2590800 w 2590800"/>
              <a:gd name="connsiteY2" fmla="*/ 6866467 h 6866467"/>
              <a:gd name="connsiteX3" fmla="*/ 2582333 w 2590800"/>
              <a:gd name="connsiteY3" fmla="*/ 0 h 6866467"/>
              <a:gd name="connsiteX4" fmla="*/ 0 w 2590800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90800" h="6866467">
                <a:moveTo>
                  <a:pt x="0" y="0"/>
                </a:moveTo>
                <a:lnTo>
                  <a:pt x="1202267" y="6866467"/>
                </a:lnTo>
                <a:lnTo>
                  <a:pt x="2590800" y="6866467"/>
                </a:lnTo>
                <a:cubicBezTo>
                  <a:pt x="2587978" y="4577645"/>
                  <a:pt x="2585155" y="2288822"/>
                  <a:pt x="2582333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3" name="Freeform 22"/>
          <p:cNvSpPr/>
          <p:nvPr/>
        </p:nvSpPr>
        <p:spPr>
          <a:xfrm>
            <a:off x="8934660" y="3048000"/>
            <a:ext cx="3260516" cy="3810000"/>
          </a:xfrm>
          <a:custGeom>
            <a:avLst/>
            <a:gdLst>
              <a:gd name="connsiteX0" fmla="*/ 0 w 3259667"/>
              <a:gd name="connsiteY0" fmla="*/ 3810000 h 3810000"/>
              <a:gd name="connsiteX1" fmla="*/ 3251200 w 3259667"/>
              <a:gd name="connsiteY1" fmla="*/ 0 h 3810000"/>
              <a:gd name="connsiteX2" fmla="*/ 3259667 w 3259667"/>
              <a:gd name="connsiteY2" fmla="*/ 3810000 h 3810000"/>
              <a:gd name="connsiteX3" fmla="*/ 0 w 3259667"/>
              <a:gd name="connsiteY3" fmla="*/ 3810000 h 38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59667" h="3810000">
                <a:moveTo>
                  <a:pt x="0" y="3810000"/>
                </a:moveTo>
                <a:lnTo>
                  <a:pt x="3251200" y="0"/>
                </a:lnTo>
                <a:cubicBezTo>
                  <a:pt x="3254022" y="1270000"/>
                  <a:pt x="3256845" y="2540000"/>
                  <a:pt x="3259667" y="3810000"/>
                </a:cubicBezTo>
                <a:lnTo>
                  <a:pt x="0" y="3810000"/>
                </a:lnTo>
                <a:close/>
              </a:path>
            </a:pathLst>
          </a:custGeom>
          <a:solidFill>
            <a:schemeClr val="accent1">
              <a:lumMod val="75000"/>
              <a:alpha val="66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4" name="Freeform 23"/>
          <p:cNvSpPr/>
          <p:nvPr/>
        </p:nvSpPr>
        <p:spPr>
          <a:xfrm>
            <a:off x="9341166" y="-8467"/>
            <a:ext cx="2854010" cy="6866467"/>
          </a:xfrm>
          <a:custGeom>
            <a:avLst/>
            <a:gdLst>
              <a:gd name="connsiteX0" fmla="*/ 0 w 2853267"/>
              <a:gd name="connsiteY0" fmla="*/ 0 h 6866467"/>
              <a:gd name="connsiteX1" fmla="*/ 2472267 w 2853267"/>
              <a:gd name="connsiteY1" fmla="*/ 6866467 h 6866467"/>
              <a:gd name="connsiteX2" fmla="*/ 2853267 w 2853267"/>
              <a:gd name="connsiteY2" fmla="*/ 6858000 h 6866467"/>
              <a:gd name="connsiteX3" fmla="*/ 2853267 w 2853267"/>
              <a:gd name="connsiteY3" fmla="*/ 0 h 6866467"/>
              <a:gd name="connsiteX4" fmla="*/ 0 w 2853267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53267" h="6866467">
                <a:moveTo>
                  <a:pt x="0" y="0"/>
                </a:moveTo>
                <a:lnTo>
                  <a:pt x="2472267" y="6866467"/>
                </a:lnTo>
                <a:lnTo>
                  <a:pt x="2853267" y="6858000"/>
                </a:lnTo>
                <a:lnTo>
                  <a:pt x="2853267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  <a:alpha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5" name="Freeform 24"/>
          <p:cNvSpPr/>
          <p:nvPr/>
        </p:nvSpPr>
        <p:spPr>
          <a:xfrm>
            <a:off x="10907908" y="-8467"/>
            <a:ext cx="1287268" cy="6866467"/>
          </a:xfrm>
          <a:custGeom>
            <a:avLst/>
            <a:gdLst>
              <a:gd name="connsiteX0" fmla="*/ 1016000 w 1286933"/>
              <a:gd name="connsiteY0" fmla="*/ 0 h 6866467"/>
              <a:gd name="connsiteX1" fmla="*/ 0 w 1286933"/>
              <a:gd name="connsiteY1" fmla="*/ 6866467 h 6866467"/>
              <a:gd name="connsiteX2" fmla="*/ 1286933 w 1286933"/>
              <a:gd name="connsiteY2" fmla="*/ 6866467 h 6866467"/>
              <a:gd name="connsiteX3" fmla="*/ 1278466 w 1286933"/>
              <a:gd name="connsiteY3" fmla="*/ 0 h 6866467"/>
              <a:gd name="connsiteX4" fmla="*/ 1016000 w 1286933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86933" h="6866467">
                <a:moveTo>
                  <a:pt x="1016000" y="0"/>
                </a:moveTo>
                <a:lnTo>
                  <a:pt x="0" y="6866467"/>
                </a:lnTo>
                <a:lnTo>
                  <a:pt x="1286933" y="6866467"/>
                </a:lnTo>
                <a:cubicBezTo>
                  <a:pt x="1284111" y="4577645"/>
                  <a:pt x="1281288" y="2288822"/>
                  <a:pt x="1278466" y="0"/>
                </a:cubicBezTo>
                <a:lnTo>
                  <a:pt x="1016000" y="0"/>
                </a:lnTo>
                <a:close/>
              </a:path>
            </a:pathLst>
          </a:custGeom>
          <a:solidFill>
            <a:schemeClr val="accent2"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6" name="Freeform 25"/>
          <p:cNvSpPr/>
          <p:nvPr/>
        </p:nvSpPr>
        <p:spPr>
          <a:xfrm>
            <a:off x="10941783" y="-8468"/>
            <a:ext cx="1270575" cy="6866467"/>
          </a:xfrm>
          <a:custGeom>
            <a:avLst/>
            <a:gdLst>
              <a:gd name="connsiteX0" fmla="*/ 0 w 1244600"/>
              <a:gd name="connsiteY0" fmla="*/ 0 h 6874934"/>
              <a:gd name="connsiteX1" fmla="*/ 1117600 w 1244600"/>
              <a:gd name="connsiteY1" fmla="*/ 6866467 h 6874934"/>
              <a:gd name="connsiteX2" fmla="*/ 1244600 w 1244600"/>
              <a:gd name="connsiteY2" fmla="*/ 6874934 h 6874934"/>
              <a:gd name="connsiteX3" fmla="*/ 1236134 w 1244600"/>
              <a:gd name="connsiteY3" fmla="*/ 0 h 6874934"/>
              <a:gd name="connsiteX4" fmla="*/ 0 w 1244600"/>
              <a:gd name="connsiteY4" fmla="*/ 0 h 6874934"/>
              <a:gd name="connsiteX0" fmla="*/ 0 w 1253067"/>
              <a:gd name="connsiteY0" fmla="*/ 0 h 6874934"/>
              <a:gd name="connsiteX1" fmla="*/ 1117600 w 1253067"/>
              <a:gd name="connsiteY1" fmla="*/ 6866467 h 6874934"/>
              <a:gd name="connsiteX2" fmla="*/ 1244600 w 1253067"/>
              <a:gd name="connsiteY2" fmla="*/ 6874934 h 6874934"/>
              <a:gd name="connsiteX3" fmla="*/ 1253067 w 1253067"/>
              <a:gd name="connsiteY3" fmla="*/ 0 h 6874934"/>
              <a:gd name="connsiteX4" fmla="*/ 0 w 1253067"/>
              <a:gd name="connsiteY4" fmla="*/ 0 h 6874934"/>
              <a:gd name="connsiteX0" fmla="*/ 0 w 1270244"/>
              <a:gd name="connsiteY0" fmla="*/ 0 h 6866467"/>
              <a:gd name="connsiteX1" fmla="*/ 1117600 w 1270244"/>
              <a:gd name="connsiteY1" fmla="*/ 6866467 h 6866467"/>
              <a:gd name="connsiteX2" fmla="*/ 1270000 w 1270244"/>
              <a:gd name="connsiteY2" fmla="*/ 6866467 h 6866467"/>
              <a:gd name="connsiteX3" fmla="*/ 1253067 w 1270244"/>
              <a:gd name="connsiteY3" fmla="*/ 0 h 6866467"/>
              <a:gd name="connsiteX4" fmla="*/ 0 w 1270244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0244" h="6866467">
                <a:moveTo>
                  <a:pt x="0" y="0"/>
                </a:moveTo>
                <a:lnTo>
                  <a:pt x="1117600" y="6866467"/>
                </a:lnTo>
                <a:lnTo>
                  <a:pt x="1270000" y="6866467"/>
                </a:lnTo>
                <a:cubicBezTo>
                  <a:pt x="1272822" y="4574822"/>
                  <a:pt x="1250245" y="2291645"/>
                  <a:pt x="1253067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7" name="Freeform 26"/>
          <p:cNvSpPr/>
          <p:nvPr/>
        </p:nvSpPr>
        <p:spPr>
          <a:xfrm>
            <a:off x="10398336" y="3597855"/>
            <a:ext cx="1820807" cy="3268133"/>
          </a:xfrm>
          <a:custGeom>
            <a:avLst/>
            <a:gdLst>
              <a:gd name="connsiteX0" fmla="*/ 0 w 1820333"/>
              <a:gd name="connsiteY0" fmla="*/ 3268133 h 3268133"/>
              <a:gd name="connsiteX1" fmla="*/ 1811866 w 1820333"/>
              <a:gd name="connsiteY1" fmla="*/ 0 h 3268133"/>
              <a:gd name="connsiteX2" fmla="*/ 1820333 w 1820333"/>
              <a:gd name="connsiteY2" fmla="*/ 3259666 h 3268133"/>
              <a:gd name="connsiteX3" fmla="*/ 0 w 1820333"/>
              <a:gd name="connsiteY3" fmla="*/ 3268133 h 3268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20333" h="3268133">
                <a:moveTo>
                  <a:pt x="0" y="3268133"/>
                </a:moveTo>
                <a:lnTo>
                  <a:pt x="1811866" y="0"/>
                </a:lnTo>
                <a:cubicBezTo>
                  <a:pt x="1814688" y="1086555"/>
                  <a:pt x="1817511" y="2173111"/>
                  <a:pt x="1820333" y="3259666"/>
                </a:cubicBezTo>
                <a:lnTo>
                  <a:pt x="0" y="3268133"/>
                </a:lnTo>
                <a:close/>
              </a:path>
            </a:pathLst>
          </a:custGeom>
          <a:solidFill>
            <a:schemeClr val="accent1">
              <a:lumMod val="75000"/>
              <a:alpha val="66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512" y="1931988"/>
            <a:ext cx="8598907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512" y="4527448"/>
            <a:ext cx="8598907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30843-6F02-4C01-8436-79A386EC7172}" type="datetime1">
              <a:rPr lang="en-US" smtClean="0"/>
              <a:t>8/17/2012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Ứng dụng jQuery vào thiết kế web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C63CA-A47D-401E-8AB9-D15E3BCD7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3147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/>
          <p:cNvCxnSpPr/>
          <p:nvPr/>
        </p:nvCxnSpPr>
        <p:spPr>
          <a:xfrm>
            <a:off x="9373453" y="0"/>
            <a:ext cx="1219518" cy="6858000"/>
          </a:xfrm>
          <a:prstGeom prst="line">
            <a:avLst/>
          </a:prstGeom>
          <a:ln w="9525"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V="1">
            <a:off x="7427201" y="3681414"/>
            <a:ext cx="4764799" cy="3176587"/>
          </a:xfrm>
          <a:prstGeom prst="line">
            <a:avLst/>
          </a:prstGeom>
          <a:ln w="9525"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Freeform 25"/>
          <p:cNvSpPr/>
          <p:nvPr/>
        </p:nvSpPr>
        <p:spPr>
          <a:xfrm>
            <a:off x="-8469" y="4013201"/>
            <a:ext cx="457319" cy="2853267"/>
          </a:xfrm>
          <a:custGeom>
            <a:avLst/>
            <a:gdLst>
              <a:gd name="connsiteX0" fmla="*/ 0 w 457200"/>
              <a:gd name="connsiteY0" fmla="*/ 0 h 2853267"/>
              <a:gd name="connsiteX1" fmla="*/ 457200 w 457200"/>
              <a:gd name="connsiteY1" fmla="*/ 2853267 h 2853267"/>
              <a:gd name="connsiteX2" fmla="*/ 0 w 457200"/>
              <a:gd name="connsiteY2" fmla="*/ 2844800 h 2853267"/>
              <a:gd name="connsiteX3" fmla="*/ 0 w 457200"/>
              <a:gd name="connsiteY3" fmla="*/ 0 h 2853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7200" h="2853267">
                <a:moveTo>
                  <a:pt x="0" y="0"/>
                </a:moveTo>
                <a:lnTo>
                  <a:pt x="457200" y="2853267"/>
                </a:lnTo>
                <a:lnTo>
                  <a:pt x="0" y="2844800"/>
                </a:lnTo>
                <a:cubicBezTo>
                  <a:pt x="2822" y="1905000"/>
                  <a:pt x="5645" y="965200"/>
                  <a:pt x="0" y="0"/>
                </a:cubicBezTo>
                <a:close/>
              </a:path>
            </a:pathLst>
          </a:custGeom>
          <a:solidFill>
            <a:schemeClr val="accent1"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800"/>
          </a:p>
        </p:txBody>
      </p:sp>
      <p:sp>
        <p:nvSpPr>
          <p:cNvPr id="27" name="Freeform 26"/>
          <p:cNvSpPr/>
          <p:nvPr/>
        </p:nvSpPr>
        <p:spPr>
          <a:xfrm>
            <a:off x="9188726" y="-8467"/>
            <a:ext cx="3006450" cy="6866467"/>
          </a:xfrm>
          <a:custGeom>
            <a:avLst/>
            <a:gdLst>
              <a:gd name="connsiteX0" fmla="*/ 2023534 w 3005667"/>
              <a:gd name="connsiteY0" fmla="*/ 8467 h 6866467"/>
              <a:gd name="connsiteX1" fmla="*/ 0 w 3005667"/>
              <a:gd name="connsiteY1" fmla="*/ 6866467 h 6866467"/>
              <a:gd name="connsiteX2" fmla="*/ 2997200 w 3005667"/>
              <a:gd name="connsiteY2" fmla="*/ 6858000 h 6866467"/>
              <a:gd name="connsiteX3" fmla="*/ 3005667 w 3005667"/>
              <a:gd name="connsiteY3" fmla="*/ 0 h 6866467"/>
              <a:gd name="connsiteX4" fmla="*/ 2023534 w 3005667"/>
              <a:gd name="connsiteY4" fmla="*/ 8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05667" h="6866467">
                <a:moveTo>
                  <a:pt x="2023534" y="8467"/>
                </a:moveTo>
                <a:lnTo>
                  <a:pt x="0" y="6866467"/>
                </a:lnTo>
                <a:lnTo>
                  <a:pt x="2997200" y="6858000"/>
                </a:lnTo>
                <a:cubicBezTo>
                  <a:pt x="3000022" y="4572000"/>
                  <a:pt x="3002845" y="2286000"/>
                  <a:pt x="3005667" y="0"/>
                </a:cubicBezTo>
                <a:lnTo>
                  <a:pt x="2023534" y="8467"/>
                </a:lnTo>
                <a:close/>
              </a:path>
            </a:pathLst>
          </a:custGeom>
          <a:solidFill>
            <a:schemeClr val="accent1">
              <a:alpha val="36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8" name="Freeform 27"/>
          <p:cNvSpPr/>
          <p:nvPr/>
        </p:nvSpPr>
        <p:spPr>
          <a:xfrm>
            <a:off x="9603701" y="-8467"/>
            <a:ext cx="2591475" cy="6866467"/>
          </a:xfrm>
          <a:custGeom>
            <a:avLst/>
            <a:gdLst>
              <a:gd name="connsiteX0" fmla="*/ 0 w 2590800"/>
              <a:gd name="connsiteY0" fmla="*/ 0 h 6866467"/>
              <a:gd name="connsiteX1" fmla="*/ 1202267 w 2590800"/>
              <a:gd name="connsiteY1" fmla="*/ 6866467 h 6866467"/>
              <a:gd name="connsiteX2" fmla="*/ 2590800 w 2590800"/>
              <a:gd name="connsiteY2" fmla="*/ 6866467 h 6866467"/>
              <a:gd name="connsiteX3" fmla="*/ 2582333 w 2590800"/>
              <a:gd name="connsiteY3" fmla="*/ 0 h 6866467"/>
              <a:gd name="connsiteX4" fmla="*/ 0 w 2590800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90800" h="6866467">
                <a:moveTo>
                  <a:pt x="0" y="0"/>
                </a:moveTo>
                <a:lnTo>
                  <a:pt x="1202267" y="6866467"/>
                </a:lnTo>
                <a:lnTo>
                  <a:pt x="2590800" y="6866467"/>
                </a:lnTo>
                <a:cubicBezTo>
                  <a:pt x="2587978" y="4577645"/>
                  <a:pt x="2585155" y="2288822"/>
                  <a:pt x="2582333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9" name="Freeform 28"/>
          <p:cNvSpPr/>
          <p:nvPr/>
        </p:nvSpPr>
        <p:spPr>
          <a:xfrm>
            <a:off x="8934660" y="3048000"/>
            <a:ext cx="3260516" cy="3810000"/>
          </a:xfrm>
          <a:custGeom>
            <a:avLst/>
            <a:gdLst>
              <a:gd name="connsiteX0" fmla="*/ 0 w 3259667"/>
              <a:gd name="connsiteY0" fmla="*/ 3810000 h 3810000"/>
              <a:gd name="connsiteX1" fmla="*/ 3251200 w 3259667"/>
              <a:gd name="connsiteY1" fmla="*/ 0 h 3810000"/>
              <a:gd name="connsiteX2" fmla="*/ 3259667 w 3259667"/>
              <a:gd name="connsiteY2" fmla="*/ 3810000 h 3810000"/>
              <a:gd name="connsiteX3" fmla="*/ 0 w 3259667"/>
              <a:gd name="connsiteY3" fmla="*/ 3810000 h 38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59667" h="3810000">
                <a:moveTo>
                  <a:pt x="0" y="3810000"/>
                </a:moveTo>
                <a:lnTo>
                  <a:pt x="3251200" y="0"/>
                </a:lnTo>
                <a:cubicBezTo>
                  <a:pt x="3254022" y="1270000"/>
                  <a:pt x="3256845" y="2540000"/>
                  <a:pt x="3259667" y="3810000"/>
                </a:cubicBezTo>
                <a:lnTo>
                  <a:pt x="0" y="3810000"/>
                </a:lnTo>
                <a:close/>
              </a:path>
            </a:pathLst>
          </a:custGeom>
          <a:solidFill>
            <a:schemeClr val="accent1">
              <a:lumMod val="75000"/>
              <a:alpha val="66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0" name="Freeform 29"/>
          <p:cNvSpPr/>
          <p:nvPr/>
        </p:nvSpPr>
        <p:spPr>
          <a:xfrm>
            <a:off x="9341166" y="-8467"/>
            <a:ext cx="2854010" cy="6866467"/>
          </a:xfrm>
          <a:custGeom>
            <a:avLst/>
            <a:gdLst>
              <a:gd name="connsiteX0" fmla="*/ 0 w 2853267"/>
              <a:gd name="connsiteY0" fmla="*/ 0 h 6866467"/>
              <a:gd name="connsiteX1" fmla="*/ 2472267 w 2853267"/>
              <a:gd name="connsiteY1" fmla="*/ 6866467 h 6866467"/>
              <a:gd name="connsiteX2" fmla="*/ 2853267 w 2853267"/>
              <a:gd name="connsiteY2" fmla="*/ 6858000 h 6866467"/>
              <a:gd name="connsiteX3" fmla="*/ 2853267 w 2853267"/>
              <a:gd name="connsiteY3" fmla="*/ 0 h 6866467"/>
              <a:gd name="connsiteX4" fmla="*/ 0 w 2853267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53267" h="6866467">
                <a:moveTo>
                  <a:pt x="0" y="0"/>
                </a:moveTo>
                <a:lnTo>
                  <a:pt x="2472267" y="6866467"/>
                </a:lnTo>
                <a:lnTo>
                  <a:pt x="2853267" y="6858000"/>
                </a:lnTo>
                <a:lnTo>
                  <a:pt x="2853267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  <a:alpha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1" name="Freeform 30"/>
          <p:cNvSpPr/>
          <p:nvPr/>
        </p:nvSpPr>
        <p:spPr>
          <a:xfrm>
            <a:off x="10907908" y="-8467"/>
            <a:ext cx="1287268" cy="6866467"/>
          </a:xfrm>
          <a:custGeom>
            <a:avLst/>
            <a:gdLst>
              <a:gd name="connsiteX0" fmla="*/ 1016000 w 1286933"/>
              <a:gd name="connsiteY0" fmla="*/ 0 h 6866467"/>
              <a:gd name="connsiteX1" fmla="*/ 0 w 1286933"/>
              <a:gd name="connsiteY1" fmla="*/ 6866467 h 6866467"/>
              <a:gd name="connsiteX2" fmla="*/ 1286933 w 1286933"/>
              <a:gd name="connsiteY2" fmla="*/ 6866467 h 6866467"/>
              <a:gd name="connsiteX3" fmla="*/ 1278466 w 1286933"/>
              <a:gd name="connsiteY3" fmla="*/ 0 h 6866467"/>
              <a:gd name="connsiteX4" fmla="*/ 1016000 w 1286933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86933" h="6866467">
                <a:moveTo>
                  <a:pt x="1016000" y="0"/>
                </a:moveTo>
                <a:lnTo>
                  <a:pt x="0" y="6866467"/>
                </a:lnTo>
                <a:lnTo>
                  <a:pt x="1286933" y="6866467"/>
                </a:lnTo>
                <a:cubicBezTo>
                  <a:pt x="1284111" y="4577645"/>
                  <a:pt x="1281288" y="2288822"/>
                  <a:pt x="1278466" y="0"/>
                </a:cubicBezTo>
                <a:lnTo>
                  <a:pt x="1016000" y="0"/>
                </a:lnTo>
                <a:close/>
              </a:path>
            </a:pathLst>
          </a:custGeom>
          <a:solidFill>
            <a:schemeClr val="accent2"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2" name="Freeform 31"/>
          <p:cNvSpPr/>
          <p:nvPr/>
        </p:nvSpPr>
        <p:spPr>
          <a:xfrm>
            <a:off x="10941783" y="-8468"/>
            <a:ext cx="1270575" cy="6866467"/>
          </a:xfrm>
          <a:custGeom>
            <a:avLst/>
            <a:gdLst>
              <a:gd name="connsiteX0" fmla="*/ 0 w 1244600"/>
              <a:gd name="connsiteY0" fmla="*/ 0 h 6874934"/>
              <a:gd name="connsiteX1" fmla="*/ 1117600 w 1244600"/>
              <a:gd name="connsiteY1" fmla="*/ 6866467 h 6874934"/>
              <a:gd name="connsiteX2" fmla="*/ 1244600 w 1244600"/>
              <a:gd name="connsiteY2" fmla="*/ 6874934 h 6874934"/>
              <a:gd name="connsiteX3" fmla="*/ 1236134 w 1244600"/>
              <a:gd name="connsiteY3" fmla="*/ 0 h 6874934"/>
              <a:gd name="connsiteX4" fmla="*/ 0 w 1244600"/>
              <a:gd name="connsiteY4" fmla="*/ 0 h 6874934"/>
              <a:gd name="connsiteX0" fmla="*/ 0 w 1253067"/>
              <a:gd name="connsiteY0" fmla="*/ 0 h 6874934"/>
              <a:gd name="connsiteX1" fmla="*/ 1117600 w 1253067"/>
              <a:gd name="connsiteY1" fmla="*/ 6866467 h 6874934"/>
              <a:gd name="connsiteX2" fmla="*/ 1244600 w 1253067"/>
              <a:gd name="connsiteY2" fmla="*/ 6874934 h 6874934"/>
              <a:gd name="connsiteX3" fmla="*/ 1253067 w 1253067"/>
              <a:gd name="connsiteY3" fmla="*/ 0 h 6874934"/>
              <a:gd name="connsiteX4" fmla="*/ 0 w 1253067"/>
              <a:gd name="connsiteY4" fmla="*/ 0 h 6874934"/>
              <a:gd name="connsiteX0" fmla="*/ 0 w 1270244"/>
              <a:gd name="connsiteY0" fmla="*/ 0 h 6866467"/>
              <a:gd name="connsiteX1" fmla="*/ 1117600 w 1270244"/>
              <a:gd name="connsiteY1" fmla="*/ 6866467 h 6866467"/>
              <a:gd name="connsiteX2" fmla="*/ 1270000 w 1270244"/>
              <a:gd name="connsiteY2" fmla="*/ 6866467 h 6866467"/>
              <a:gd name="connsiteX3" fmla="*/ 1253067 w 1270244"/>
              <a:gd name="connsiteY3" fmla="*/ 0 h 6866467"/>
              <a:gd name="connsiteX4" fmla="*/ 0 w 1270244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0244" h="6866467">
                <a:moveTo>
                  <a:pt x="0" y="0"/>
                </a:moveTo>
                <a:lnTo>
                  <a:pt x="1117600" y="6866467"/>
                </a:lnTo>
                <a:lnTo>
                  <a:pt x="1270000" y="6866467"/>
                </a:lnTo>
                <a:cubicBezTo>
                  <a:pt x="1272822" y="4574822"/>
                  <a:pt x="1250245" y="2291645"/>
                  <a:pt x="1253067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33" name="Freeform 32"/>
          <p:cNvSpPr/>
          <p:nvPr/>
        </p:nvSpPr>
        <p:spPr>
          <a:xfrm>
            <a:off x="10398336" y="3597855"/>
            <a:ext cx="1820807" cy="3268133"/>
          </a:xfrm>
          <a:custGeom>
            <a:avLst/>
            <a:gdLst>
              <a:gd name="connsiteX0" fmla="*/ 0 w 1820333"/>
              <a:gd name="connsiteY0" fmla="*/ 3268133 h 3268133"/>
              <a:gd name="connsiteX1" fmla="*/ 1811866 w 1820333"/>
              <a:gd name="connsiteY1" fmla="*/ 0 h 3268133"/>
              <a:gd name="connsiteX2" fmla="*/ 1820333 w 1820333"/>
              <a:gd name="connsiteY2" fmla="*/ 3259666 h 3268133"/>
              <a:gd name="connsiteX3" fmla="*/ 0 w 1820333"/>
              <a:gd name="connsiteY3" fmla="*/ 3268133 h 3268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20333" h="3268133">
                <a:moveTo>
                  <a:pt x="0" y="3268133"/>
                </a:moveTo>
                <a:lnTo>
                  <a:pt x="1811866" y="0"/>
                </a:lnTo>
                <a:cubicBezTo>
                  <a:pt x="1814688" y="1086555"/>
                  <a:pt x="1817511" y="2173111"/>
                  <a:pt x="1820333" y="3259666"/>
                </a:cubicBezTo>
                <a:lnTo>
                  <a:pt x="0" y="3268133"/>
                </a:lnTo>
                <a:close/>
              </a:path>
            </a:pathLst>
          </a:custGeom>
          <a:solidFill>
            <a:schemeClr val="accent1">
              <a:lumMod val="75000"/>
              <a:alpha val="66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577" y="609600"/>
            <a:ext cx="809624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512" y="4527448"/>
            <a:ext cx="8598907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E56F3-4620-46A7-83A9-E6F48BBAB1AE}" type="datetime1">
              <a:rPr lang="en-US" smtClean="0"/>
              <a:t>8/17/2012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Ứng dụng jQuery vào thiết kế web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C63CA-A47D-401E-8AB9-D15E3BCD77DC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509" y="4013200"/>
            <a:ext cx="8598908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42011" y="790378"/>
            <a:ext cx="60975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baseline="0" dirty="0" smtClean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8895327" y="2886556"/>
            <a:ext cx="60975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en-US"/>
            </a:defPPr>
            <a:lvl1pPr lvl="0">
              <a:spcBef>
                <a:spcPct val="0"/>
              </a:spcBef>
              <a:buNone/>
              <a:defRPr sz="8000" b="0" cap="all" baseline="0">
                <a:ln w="3175" cmpd="sng">
                  <a:noFill/>
                </a:ln>
                <a:effectLst/>
                <a:latin typeface="Arial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”</a:t>
            </a:r>
            <a:endParaRPr lang="en-US" sz="80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98839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Straight Connector 17"/>
          <p:cNvCxnSpPr/>
          <p:nvPr/>
        </p:nvCxnSpPr>
        <p:spPr>
          <a:xfrm>
            <a:off x="9373453" y="0"/>
            <a:ext cx="1219518" cy="6858000"/>
          </a:xfrm>
          <a:prstGeom prst="line">
            <a:avLst/>
          </a:prstGeom>
          <a:ln w="9525"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7427201" y="3681414"/>
            <a:ext cx="4764799" cy="3176587"/>
          </a:xfrm>
          <a:prstGeom prst="line">
            <a:avLst/>
          </a:prstGeom>
          <a:ln w="9525"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Freeform 20"/>
          <p:cNvSpPr/>
          <p:nvPr/>
        </p:nvSpPr>
        <p:spPr>
          <a:xfrm>
            <a:off x="-8469" y="4013201"/>
            <a:ext cx="457319" cy="2853267"/>
          </a:xfrm>
          <a:custGeom>
            <a:avLst/>
            <a:gdLst>
              <a:gd name="connsiteX0" fmla="*/ 0 w 457200"/>
              <a:gd name="connsiteY0" fmla="*/ 0 h 2853267"/>
              <a:gd name="connsiteX1" fmla="*/ 457200 w 457200"/>
              <a:gd name="connsiteY1" fmla="*/ 2853267 h 2853267"/>
              <a:gd name="connsiteX2" fmla="*/ 0 w 457200"/>
              <a:gd name="connsiteY2" fmla="*/ 2844800 h 2853267"/>
              <a:gd name="connsiteX3" fmla="*/ 0 w 457200"/>
              <a:gd name="connsiteY3" fmla="*/ 0 h 2853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7200" h="2853267">
                <a:moveTo>
                  <a:pt x="0" y="0"/>
                </a:moveTo>
                <a:lnTo>
                  <a:pt x="457200" y="2853267"/>
                </a:lnTo>
                <a:lnTo>
                  <a:pt x="0" y="2844800"/>
                </a:lnTo>
                <a:cubicBezTo>
                  <a:pt x="2822" y="1905000"/>
                  <a:pt x="5645" y="965200"/>
                  <a:pt x="0" y="0"/>
                </a:cubicBezTo>
                <a:close/>
              </a:path>
            </a:pathLst>
          </a:custGeom>
          <a:solidFill>
            <a:schemeClr val="accent1"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800"/>
          </a:p>
        </p:txBody>
      </p:sp>
      <p:sp>
        <p:nvSpPr>
          <p:cNvPr id="22" name="Freeform 21"/>
          <p:cNvSpPr/>
          <p:nvPr/>
        </p:nvSpPr>
        <p:spPr>
          <a:xfrm>
            <a:off x="9188726" y="-8467"/>
            <a:ext cx="3006450" cy="6866467"/>
          </a:xfrm>
          <a:custGeom>
            <a:avLst/>
            <a:gdLst>
              <a:gd name="connsiteX0" fmla="*/ 2023534 w 3005667"/>
              <a:gd name="connsiteY0" fmla="*/ 8467 h 6866467"/>
              <a:gd name="connsiteX1" fmla="*/ 0 w 3005667"/>
              <a:gd name="connsiteY1" fmla="*/ 6866467 h 6866467"/>
              <a:gd name="connsiteX2" fmla="*/ 2997200 w 3005667"/>
              <a:gd name="connsiteY2" fmla="*/ 6858000 h 6866467"/>
              <a:gd name="connsiteX3" fmla="*/ 3005667 w 3005667"/>
              <a:gd name="connsiteY3" fmla="*/ 0 h 6866467"/>
              <a:gd name="connsiteX4" fmla="*/ 2023534 w 3005667"/>
              <a:gd name="connsiteY4" fmla="*/ 8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05667" h="6866467">
                <a:moveTo>
                  <a:pt x="2023534" y="8467"/>
                </a:moveTo>
                <a:lnTo>
                  <a:pt x="0" y="6866467"/>
                </a:lnTo>
                <a:lnTo>
                  <a:pt x="2997200" y="6858000"/>
                </a:lnTo>
                <a:cubicBezTo>
                  <a:pt x="3000022" y="4572000"/>
                  <a:pt x="3002845" y="2286000"/>
                  <a:pt x="3005667" y="0"/>
                </a:cubicBezTo>
                <a:lnTo>
                  <a:pt x="2023534" y="8467"/>
                </a:lnTo>
                <a:close/>
              </a:path>
            </a:pathLst>
          </a:custGeom>
          <a:solidFill>
            <a:schemeClr val="accent1">
              <a:alpha val="36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4" name="Freeform 23"/>
          <p:cNvSpPr/>
          <p:nvPr/>
        </p:nvSpPr>
        <p:spPr>
          <a:xfrm>
            <a:off x="9603701" y="-8467"/>
            <a:ext cx="2591475" cy="6866467"/>
          </a:xfrm>
          <a:custGeom>
            <a:avLst/>
            <a:gdLst>
              <a:gd name="connsiteX0" fmla="*/ 0 w 2590800"/>
              <a:gd name="connsiteY0" fmla="*/ 0 h 6866467"/>
              <a:gd name="connsiteX1" fmla="*/ 1202267 w 2590800"/>
              <a:gd name="connsiteY1" fmla="*/ 6866467 h 6866467"/>
              <a:gd name="connsiteX2" fmla="*/ 2590800 w 2590800"/>
              <a:gd name="connsiteY2" fmla="*/ 6866467 h 6866467"/>
              <a:gd name="connsiteX3" fmla="*/ 2582333 w 2590800"/>
              <a:gd name="connsiteY3" fmla="*/ 0 h 6866467"/>
              <a:gd name="connsiteX4" fmla="*/ 0 w 2590800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90800" h="6866467">
                <a:moveTo>
                  <a:pt x="0" y="0"/>
                </a:moveTo>
                <a:lnTo>
                  <a:pt x="1202267" y="6866467"/>
                </a:lnTo>
                <a:lnTo>
                  <a:pt x="2590800" y="6866467"/>
                </a:lnTo>
                <a:cubicBezTo>
                  <a:pt x="2587978" y="4577645"/>
                  <a:pt x="2585155" y="2288822"/>
                  <a:pt x="2582333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5" name="Freeform 24"/>
          <p:cNvSpPr/>
          <p:nvPr/>
        </p:nvSpPr>
        <p:spPr>
          <a:xfrm>
            <a:off x="8934660" y="3048000"/>
            <a:ext cx="3260516" cy="3810000"/>
          </a:xfrm>
          <a:custGeom>
            <a:avLst/>
            <a:gdLst>
              <a:gd name="connsiteX0" fmla="*/ 0 w 3259667"/>
              <a:gd name="connsiteY0" fmla="*/ 3810000 h 3810000"/>
              <a:gd name="connsiteX1" fmla="*/ 3251200 w 3259667"/>
              <a:gd name="connsiteY1" fmla="*/ 0 h 3810000"/>
              <a:gd name="connsiteX2" fmla="*/ 3259667 w 3259667"/>
              <a:gd name="connsiteY2" fmla="*/ 3810000 h 3810000"/>
              <a:gd name="connsiteX3" fmla="*/ 0 w 3259667"/>
              <a:gd name="connsiteY3" fmla="*/ 3810000 h 38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59667" h="3810000">
                <a:moveTo>
                  <a:pt x="0" y="3810000"/>
                </a:moveTo>
                <a:lnTo>
                  <a:pt x="3251200" y="0"/>
                </a:lnTo>
                <a:cubicBezTo>
                  <a:pt x="3254022" y="1270000"/>
                  <a:pt x="3256845" y="2540000"/>
                  <a:pt x="3259667" y="3810000"/>
                </a:cubicBezTo>
                <a:lnTo>
                  <a:pt x="0" y="3810000"/>
                </a:lnTo>
                <a:close/>
              </a:path>
            </a:pathLst>
          </a:custGeom>
          <a:solidFill>
            <a:schemeClr val="accent1">
              <a:lumMod val="75000"/>
              <a:alpha val="66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6" name="Freeform 25"/>
          <p:cNvSpPr/>
          <p:nvPr/>
        </p:nvSpPr>
        <p:spPr>
          <a:xfrm>
            <a:off x="9341166" y="-8467"/>
            <a:ext cx="2854010" cy="6866467"/>
          </a:xfrm>
          <a:custGeom>
            <a:avLst/>
            <a:gdLst>
              <a:gd name="connsiteX0" fmla="*/ 0 w 2853267"/>
              <a:gd name="connsiteY0" fmla="*/ 0 h 6866467"/>
              <a:gd name="connsiteX1" fmla="*/ 2472267 w 2853267"/>
              <a:gd name="connsiteY1" fmla="*/ 6866467 h 6866467"/>
              <a:gd name="connsiteX2" fmla="*/ 2853267 w 2853267"/>
              <a:gd name="connsiteY2" fmla="*/ 6858000 h 6866467"/>
              <a:gd name="connsiteX3" fmla="*/ 2853267 w 2853267"/>
              <a:gd name="connsiteY3" fmla="*/ 0 h 6866467"/>
              <a:gd name="connsiteX4" fmla="*/ 0 w 2853267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53267" h="6866467">
                <a:moveTo>
                  <a:pt x="0" y="0"/>
                </a:moveTo>
                <a:lnTo>
                  <a:pt x="2472267" y="6866467"/>
                </a:lnTo>
                <a:lnTo>
                  <a:pt x="2853267" y="6858000"/>
                </a:lnTo>
                <a:lnTo>
                  <a:pt x="2853267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  <a:alpha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7" name="Freeform 26"/>
          <p:cNvSpPr/>
          <p:nvPr/>
        </p:nvSpPr>
        <p:spPr>
          <a:xfrm>
            <a:off x="10907908" y="-8467"/>
            <a:ext cx="1287268" cy="6866467"/>
          </a:xfrm>
          <a:custGeom>
            <a:avLst/>
            <a:gdLst>
              <a:gd name="connsiteX0" fmla="*/ 1016000 w 1286933"/>
              <a:gd name="connsiteY0" fmla="*/ 0 h 6866467"/>
              <a:gd name="connsiteX1" fmla="*/ 0 w 1286933"/>
              <a:gd name="connsiteY1" fmla="*/ 6866467 h 6866467"/>
              <a:gd name="connsiteX2" fmla="*/ 1286933 w 1286933"/>
              <a:gd name="connsiteY2" fmla="*/ 6866467 h 6866467"/>
              <a:gd name="connsiteX3" fmla="*/ 1278466 w 1286933"/>
              <a:gd name="connsiteY3" fmla="*/ 0 h 6866467"/>
              <a:gd name="connsiteX4" fmla="*/ 1016000 w 1286933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86933" h="6866467">
                <a:moveTo>
                  <a:pt x="1016000" y="0"/>
                </a:moveTo>
                <a:lnTo>
                  <a:pt x="0" y="6866467"/>
                </a:lnTo>
                <a:lnTo>
                  <a:pt x="1286933" y="6866467"/>
                </a:lnTo>
                <a:cubicBezTo>
                  <a:pt x="1284111" y="4577645"/>
                  <a:pt x="1281288" y="2288822"/>
                  <a:pt x="1278466" y="0"/>
                </a:cubicBezTo>
                <a:lnTo>
                  <a:pt x="1016000" y="0"/>
                </a:lnTo>
                <a:close/>
              </a:path>
            </a:pathLst>
          </a:custGeom>
          <a:solidFill>
            <a:schemeClr val="accent2"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8" name="Freeform 27"/>
          <p:cNvSpPr/>
          <p:nvPr/>
        </p:nvSpPr>
        <p:spPr>
          <a:xfrm>
            <a:off x="10941783" y="-8468"/>
            <a:ext cx="1270575" cy="6866467"/>
          </a:xfrm>
          <a:custGeom>
            <a:avLst/>
            <a:gdLst>
              <a:gd name="connsiteX0" fmla="*/ 0 w 1244600"/>
              <a:gd name="connsiteY0" fmla="*/ 0 h 6874934"/>
              <a:gd name="connsiteX1" fmla="*/ 1117600 w 1244600"/>
              <a:gd name="connsiteY1" fmla="*/ 6866467 h 6874934"/>
              <a:gd name="connsiteX2" fmla="*/ 1244600 w 1244600"/>
              <a:gd name="connsiteY2" fmla="*/ 6874934 h 6874934"/>
              <a:gd name="connsiteX3" fmla="*/ 1236134 w 1244600"/>
              <a:gd name="connsiteY3" fmla="*/ 0 h 6874934"/>
              <a:gd name="connsiteX4" fmla="*/ 0 w 1244600"/>
              <a:gd name="connsiteY4" fmla="*/ 0 h 6874934"/>
              <a:gd name="connsiteX0" fmla="*/ 0 w 1253067"/>
              <a:gd name="connsiteY0" fmla="*/ 0 h 6874934"/>
              <a:gd name="connsiteX1" fmla="*/ 1117600 w 1253067"/>
              <a:gd name="connsiteY1" fmla="*/ 6866467 h 6874934"/>
              <a:gd name="connsiteX2" fmla="*/ 1244600 w 1253067"/>
              <a:gd name="connsiteY2" fmla="*/ 6874934 h 6874934"/>
              <a:gd name="connsiteX3" fmla="*/ 1253067 w 1253067"/>
              <a:gd name="connsiteY3" fmla="*/ 0 h 6874934"/>
              <a:gd name="connsiteX4" fmla="*/ 0 w 1253067"/>
              <a:gd name="connsiteY4" fmla="*/ 0 h 6874934"/>
              <a:gd name="connsiteX0" fmla="*/ 0 w 1270244"/>
              <a:gd name="connsiteY0" fmla="*/ 0 h 6866467"/>
              <a:gd name="connsiteX1" fmla="*/ 1117600 w 1270244"/>
              <a:gd name="connsiteY1" fmla="*/ 6866467 h 6866467"/>
              <a:gd name="connsiteX2" fmla="*/ 1270000 w 1270244"/>
              <a:gd name="connsiteY2" fmla="*/ 6866467 h 6866467"/>
              <a:gd name="connsiteX3" fmla="*/ 1253067 w 1270244"/>
              <a:gd name="connsiteY3" fmla="*/ 0 h 6866467"/>
              <a:gd name="connsiteX4" fmla="*/ 0 w 1270244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0244" h="6866467">
                <a:moveTo>
                  <a:pt x="0" y="0"/>
                </a:moveTo>
                <a:lnTo>
                  <a:pt x="1117600" y="6866467"/>
                </a:lnTo>
                <a:lnTo>
                  <a:pt x="1270000" y="6866467"/>
                </a:lnTo>
                <a:cubicBezTo>
                  <a:pt x="1272822" y="4574822"/>
                  <a:pt x="1250245" y="2291645"/>
                  <a:pt x="1253067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9" name="Freeform 28"/>
          <p:cNvSpPr/>
          <p:nvPr/>
        </p:nvSpPr>
        <p:spPr>
          <a:xfrm>
            <a:off x="10398336" y="3597855"/>
            <a:ext cx="1820807" cy="3268133"/>
          </a:xfrm>
          <a:custGeom>
            <a:avLst/>
            <a:gdLst>
              <a:gd name="connsiteX0" fmla="*/ 0 w 1820333"/>
              <a:gd name="connsiteY0" fmla="*/ 3268133 h 3268133"/>
              <a:gd name="connsiteX1" fmla="*/ 1811866 w 1820333"/>
              <a:gd name="connsiteY1" fmla="*/ 0 h 3268133"/>
              <a:gd name="connsiteX2" fmla="*/ 1820333 w 1820333"/>
              <a:gd name="connsiteY2" fmla="*/ 3259666 h 3268133"/>
              <a:gd name="connsiteX3" fmla="*/ 0 w 1820333"/>
              <a:gd name="connsiteY3" fmla="*/ 3268133 h 3268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20333" h="3268133">
                <a:moveTo>
                  <a:pt x="0" y="3268133"/>
                </a:moveTo>
                <a:lnTo>
                  <a:pt x="1811866" y="0"/>
                </a:lnTo>
                <a:cubicBezTo>
                  <a:pt x="1814688" y="1086555"/>
                  <a:pt x="1817511" y="2173111"/>
                  <a:pt x="1820333" y="3259666"/>
                </a:cubicBezTo>
                <a:lnTo>
                  <a:pt x="0" y="3268133"/>
                </a:lnTo>
                <a:close/>
              </a:path>
            </a:pathLst>
          </a:custGeom>
          <a:solidFill>
            <a:schemeClr val="accent1">
              <a:lumMod val="75000"/>
              <a:alpha val="66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978" y="609600"/>
            <a:ext cx="8590440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512" y="4527448"/>
            <a:ext cx="8598907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88C2D-9AB7-43DB-B2BF-449DC49B1FCD}" type="datetime1">
              <a:rPr lang="en-US" smtClean="0"/>
              <a:t>8/17/2012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Ứng dụng jQuery vào thiết kế web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C63CA-A47D-401E-8AB9-D15E3BCD77DC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509" y="4013200"/>
            <a:ext cx="8598908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590725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Straight Connector 17"/>
          <p:cNvCxnSpPr/>
          <p:nvPr/>
        </p:nvCxnSpPr>
        <p:spPr>
          <a:xfrm>
            <a:off x="9373453" y="0"/>
            <a:ext cx="1219518" cy="6858000"/>
          </a:xfrm>
          <a:prstGeom prst="line">
            <a:avLst/>
          </a:prstGeom>
          <a:ln w="9525"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7427201" y="3681414"/>
            <a:ext cx="4764799" cy="3176587"/>
          </a:xfrm>
          <a:prstGeom prst="line">
            <a:avLst/>
          </a:prstGeom>
          <a:ln w="9525"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Freeform 19"/>
          <p:cNvSpPr/>
          <p:nvPr/>
        </p:nvSpPr>
        <p:spPr>
          <a:xfrm>
            <a:off x="-8469" y="4013201"/>
            <a:ext cx="457319" cy="2853267"/>
          </a:xfrm>
          <a:custGeom>
            <a:avLst/>
            <a:gdLst>
              <a:gd name="connsiteX0" fmla="*/ 0 w 457200"/>
              <a:gd name="connsiteY0" fmla="*/ 0 h 2853267"/>
              <a:gd name="connsiteX1" fmla="*/ 457200 w 457200"/>
              <a:gd name="connsiteY1" fmla="*/ 2853267 h 2853267"/>
              <a:gd name="connsiteX2" fmla="*/ 0 w 457200"/>
              <a:gd name="connsiteY2" fmla="*/ 2844800 h 2853267"/>
              <a:gd name="connsiteX3" fmla="*/ 0 w 457200"/>
              <a:gd name="connsiteY3" fmla="*/ 0 h 2853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7200" h="2853267">
                <a:moveTo>
                  <a:pt x="0" y="0"/>
                </a:moveTo>
                <a:lnTo>
                  <a:pt x="457200" y="2853267"/>
                </a:lnTo>
                <a:lnTo>
                  <a:pt x="0" y="2844800"/>
                </a:lnTo>
                <a:cubicBezTo>
                  <a:pt x="2822" y="1905000"/>
                  <a:pt x="5645" y="965200"/>
                  <a:pt x="0" y="0"/>
                </a:cubicBezTo>
                <a:close/>
              </a:path>
            </a:pathLst>
          </a:custGeom>
          <a:solidFill>
            <a:schemeClr val="accent1"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800"/>
          </a:p>
        </p:txBody>
      </p:sp>
      <p:sp>
        <p:nvSpPr>
          <p:cNvPr id="21" name="Freeform 20"/>
          <p:cNvSpPr/>
          <p:nvPr/>
        </p:nvSpPr>
        <p:spPr>
          <a:xfrm>
            <a:off x="9188726" y="-8467"/>
            <a:ext cx="3006450" cy="6866467"/>
          </a:xfrm>
          <a:custGeom>
            <a:avLst/>
            <a:gdLst>
              <a:gd name="connsiteX0" fmla="*/ 2023534 w 3005667"/>
              <a:gd name="connsiteY0" fmla="*/ 8467 h 6866467"/>
              <a:gd name="connsiteX1" fmla="*/ 0 w 3005667"/>
              <a:gd name="connsiteY1" fmla="*/ 6866467 h 6866467"/>
              <a:gd name="connsiteX2" fmla="*/ 2997200 w 3005667"/>
              <a:gd name="connsiteY2" fmla="*/ 6858000 h 6866467"/>
              <a:gd name="connsiteX3" fmla="*/ 3005667 w 3005667"/>
              <a:gd name="connsiteY3" fmla="*/ 0 h 6866467"/>
              <a:gd name="connsiteX4" fmla="*/ 2023534 w 3005667"/>
              <a:gd name="connsiteY4" fmla="*/ 8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05667" h="6866467">
                <a:moveTo>
                  <a:pt x="2023534" y="8467"/>
                </a:moveTo>
                <a:lnTo>
                  <a:pt x="0" y="6866467"/>
                </a:lnTo>
                <a:lnTo>
                  <a:pt x="2997200" y="6858000"/>
                </a:lnTo>
                <a:cubicBezTo>
                  <a:pt x="3000022" y="4572000"/>
                  <a:pt x="3002845" y="2286000"/>
                  <a:pt x="3005667" y="0"/>
                </a:cubicBezTo>
                <a:lnTo>
                  <a:pt x="2023534" y="8467"/>
                </a:lnTo>
                <a:close/>
              </a:path>
            </a:pathLst>
          </a:custGeom>
          <a:solidFill>
            <a:schemeClr val="accent1">
              <a:alpha val="36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2" name="Freeform 21"/>
          <p:cNvSpPr/>
          <p:nvPr/>
        </p:nvSpPr>
        <p:spPr>
          <a:xfrm>
            <a:off x="9603701" y="-8467"/>
            <a:ext cx="2591475" cy="6866467"/>
          </a:xfrm>
          <a:custGeom>
            <a:avLst/>
            <a:gdLst>
              <a:gd name="connsiteX0" fmla="*/ 0 w 2590800"/>
              <a:gd name="connsiteY0" fmla="*/ 0 h 6866467"/>
              <a:gd name="connsiteX1" fmla="*/ 1202267 w 2590800"/>
              <a:gd name="connsiteY1" fmla="*/ 6866467 h 6866467"/>
              <a:gd name="connsiteX2" fmla="*/ 2590800 w 2590800"/>
              <a:gd name="connsiteY2" fmla="*/ 6866467 h 6866467"/>
              <a:gd name="connsiteX3" fmla="*/ 2582333 w 2590800"/>
              <a:gd name="connsiteY3" fmla="*/ 0 h 6866467"/>
              <a:gd name="connsiteX4" fmla="*/ 0 w 2590800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90800" h="6866467">
                <a:moveTo>
                  <a:pt x="0" y="0"/>
                </a:moveTo>
                <a:lnTo>
                  <a:pt x="1202267" y="6866467"/>
                </a:lnTo>
                <a:lnTo>
                  <a:pt x="2590800" y="6866467"/>
                </a:lnTo>
                <a:cubicBezTo>
                  <a:pt x="2587978" y="4577645"/>
                  <a:pt x="2585155" y="2288822"/>
                  <a:pt x="2582333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3" name="Freeform 22"/>
          <p:cNvSpPr/>
          <p:nvPr/>
        </p:nvSpPr>
        <p:spPr>
          <a:xfrm>
            <a:off x="8934660" y="3048000"/>
            <a:ext cx="3260516" cy="3810000"/>
          </a:xfrm>
          <a:custGeom>
            <a:avLst/>
            <a:gdLst>
              <a:gd name="connsiteX0" fmla="*/ 0 w 3259667"/>
              <a:gd name="connsiteY0" fmla="*/ 3810000 h 3810000"/>
              <a:gd name="connsiteX1" fmla="*/ 3251200 w 3259667"/>
              <a:gd name="connsiteY1" fmla="*/ 0 h 3810000"/>
              <a:gd name="connsiteX2" fmla="*/ 3259667 w 3259667"/>
              <a:gd name="connsiteY2" fmla="*/ 3810000 h 3810000"/>
              <a:gd name="connsiteX3" fmla="*/ 0 w 3259667"/>
              <a:gd name="connsiteY3" fmla="*/ 3810000 h 38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59667" h="3810000">
                <a:moveTo>
                  <a:pt x="0" y="3810000"/>
                </a:moveTo>
                <a:lnTo>
                  <a:pt x="3251200" y="0"/>
                </a:lnTo>
                <a:cubicBezTo>
                  <a:pt x="3254022" y="1270000"/>
                  <a:pt x="3256845" y="2540000"/>
                  <a:pt x="3259667" y="3810000"/>
                </a:cubicBezTo>
                <a:lnTo>
                  <a:pt x="0" y="3810000"/>
                </a:lnTo>
                <a:close/>
              </a:path>
            </a:pathLst>
          </a:custGeom>
          <a:solidFill>
            <a:schemeClr val="accent1">
              <a:lumMod val="75000"/>
              <a:alpha val="66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4" name="Freeform 23"/>
          <p:cNvSpPr/>
          <p:nvPr/>
        </p:nvSpPr>
        <p:spPr>
          <a:xfrm>
            <a:off x="9341166" y="-8467"/>
            <a:ext cx="2854010" cy="6866467"/>
          </a:xfrm>
          <a:custGeom>
            <a:avLst/>
            <a:gdLst>
              <a:gd name="connsiteX0" fmla="*/ 0 w 2853267"/>
              <a:gd name="connsiteY0" fmla="*/ 0 h 6866467"/>
              <a:gd name="connsiteX1" fmla="*/ 2472267 w 2853267"/>
              <a:gd name="connsiteY1" fmla="*/ 6866467 h 6866467"/>
              <a:gd name="connsiteX2" fmla="*/ 2853267 w 2853267"/>
              <a:gd name="connsiteY2" fmla="*/ 6858000 h 6866467"/>
              <a:gd name="connsiteX3" fmla="*/ 2853267 w 2853267"/>
              <a:gd name="connsiteY3" fmla="*/ 0 h 6866467"/>
              <a:gd name="connsiteX4" fmla="*/ 0 w 2853267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53267" h="6866467">
                <a:moveTo>
                  <a:pt x="0" y="0"/>
                </a:moveTo>
                <a:lnTo>
                  <a:pt x="2472267" y="6866467"/>
                </a:lnTo>
                <a:lnTo>
                  <a:pt x="2853267" y="6858000"/>
                </a:lnTo>
                <a:lnTo>
                  <a:pt x="2853267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  <a:alpha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5" name="Freeform 24"/>
          <p:cNvSpPr/>
          <p:nvPr/>
        </p:nvSpPr>
        <p:spPr>
          <a:xfrm>
            <a:off x="10907908" y="-8467"/>
            <a:ext cx="1287268" cy="6866467"/>
          </a:xfrm>
          <a:custGeom>
            <a:avLst/>
            <a:gdLst>
              <a:gd name="connsiteX0" fmla="*/ 1016000 w 1286933"/>
              <a:gd name="connsiteY0" fmla="*/ 0 h 6866467"/>
              <a:gd name="connsiteX1" fmla="*/ 0 w 1286933"/>
              <a:gd name="connsiteY1" fmla="*/ 6866467 h 6866467"/>
              <a:gd name="connsiteX2" fmla="*/ 1286933 w 1286933"/>
              <a:gd name="connsiteY2" fmla="*/ 6866467 h 6866467"/>
              <a:gd name="connsiteX3" fmla="*/ 1278466 w 1286933"/>
              <a:gd name="connsiteY3" fmla="*/ 0 h 6866467"/>
              <a:gd name="connsiteX4" fmla="*/ 1016000 w 1286933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86933" h="6866467">
                <a:moveTo>
                  <a:pt x="1016000" y="0"/>
                </a:moveTo>
                <a:lnTo>
                  <a:pt x="0" y="6866467"/>
                </a:lnTo>
                <a:lnTo>
                  <a:pt x="1286933" y="6866467"/>
                </a:lnTo>
                <a:cubicBezTo>
                  <a:pt x="1284111" y="4577645"/>
                  <a:pt x="1281288" y="2288822"/>
                  <a:pt x="1278466" y="0"/>
                </a:cubicBezTo>
                <a:lnTo>
                  <a:pt x="1016000" y="0"/>
                </a:lnTo>
                <a:close/>
              </a:path>
            </a:pathLst>
          </a:custGeom>
          <a:solidFill>
            <a:schemeClr val="accent2"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6" name="Freeform 25"/>
          <p:cNvSpPr/>
          <p:nvPr/>
        </p:nvSpPr>
        <p:spPr>
          <a:xfrm>
            <a:off x="10941783" y="-8468"/>
            <a:ext cx="1270575" cy="6866467"/>
          </a:xfrm>
          <a:custGeom>
            <a:avLst/>
            <a:gdLst>
              <a:gd name="connsiteX0" fmla="*/ 0 w 1244600"/>
              <a:gd name="connsiteY0" fmla="*/ 0 h 6874934"/>
              <a:gd name="connsiteX1" fmla="*/ 1117600 w 1244600"/>
              <a:gd name="connsiteY1" fmla="*/ 6866467 h 6874934"/>
              <a:gd name="connsiteX2" fmla="*/ 1244600 w 1244600"/>
              <a:gd name="connsiteY2" fmla="*/ 6874934 h 6874934"/>
              <a:gd name="connsiteX3" fmla="*/ 1236134 w 1244600"/>
              <a:gd name="connsiteY3" fmla="*/ 0 h 6874934"/>
              <a:gd name="connsiteX4" fmla="*/ 0 w 1244600"/>
              <a:gd name="connsiteY4" fmla="*/ 0 h 6874934"/>
              <a:gd name="connsiteX0" fmla="*/ 0 w 1253067"/>
              <a:gd name="connsiteY0" fmla="*/ 0 h 6874934"/>
              <a:gd name="connsiteX1" fmla="*/ 1117600 w 1253067"/>
              <a:gd name="connsiteY1" fmla="*/ 6866467 h 6874934"/>
              <a:gd name="connsiteX2" fmla="*/ 1244600 w 1253067"/>
              <a:gd name="connsiteY2" fmla="*/ 6874934 h 6874934"/>
              <a:gd name="connsiteX3" fmla="*/ 1253067 w 1253067"/>
              <a:gd name="connsiteY3" fmla="*/ 0 h 6874934"/>
              <a:gd name="connsiteX4" fmla="*/ 0 w 1253067"/>
              <a:gd name="connsiteY4" fmla="*/ 0 h 6874934"/>
              <a:gd name="connsiteX0" fmla="*/ 0 w 1270244"/>
              <a:gd name="connsiteY0" fmla="*/ 0 h 6866467"/>
              <a:gd name="connsiteX1" fmla="*/ 1117600 w 1270244"/>
              <a:gd name="connsiteY1" fmla="*/ 6866467 h 6866467"/>
              <a:gd name="connsiteX2" fmla="*/ 1270000 w 1270244"/>
              <a:gd name="connsiteY2" fmla="*/ 6866467 h 6866467"/>
              <a:gd name="connsiteX3" fmla="*/ 1253067 w 1270244"/>
              <a:gd name="connsiteY3" fmla="*/ 0 h 6866467"/>
              <a:gd name="connsiteX4" fmla="*/ 0 w 1270244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0244" h="6866467">
                <a:moveTo>
                  <a:pt x="0" y="0"/>
                </a:moveTo>
                <a:lnTo>
                  <a:pt x="1117600" y="6866467"/>
                </a:lnTo>
                <a:lnTo>
                  <a:pt x="1270000" y="6866467"/>
                </a:lnTo>
                <a:cubicBezTo>
                  <a:pt x="1272822" y="4574822"/>
                  <a:pt x="1250245" y="2291645"/>
                  <a:pt x="1253067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7" name="Freeform 26"/>
          <p:cNvSpPr/>
          <p:nvPr/>
        </p:nvSpPr>
        <p:spPr>
          <a:xfrm>
            <a:off x="10398336" y="3597855"/>
            <a:ext cx="1820807" cy="3268133"/>
          </a:xfrm>
          <a:custGeom>
            <a:avLst/>
            <a:gdLst>
              <a:gd name="connsiteX0" fmla="*/ 0 w 1820333"/>
              <a:gd name="connsiteY0" fmla="*/ 3268133 h 3268133"/>
              <a:gd name="connsiteX1" fmla="*/ 1811866 w 1820333"/>
              <a:gd name="connsiteY1" fmla="*/ 0 h 3268133"/>
              <a:gd name="connsiteX2" fmla="*/ 1820333 w 1820333"/>
              <a:gd name="connsiteY2" fmla="*/ 3259666 h 3268133"/>
              <a:gd name="connsiteX3" fmla="*/ 0 w 1820333"/>
              <a:gd name="connsiteY3" fmla="*/ 3268133 h 3268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20333" h="3268133">
                <a:moveTo>
                  <a:pt x="0" y="3268133"/>
                </a:moveTo>
                <a:lnTo>
                  <a:pt x="1811866" y="0"/>
                </a:lnTo>
                <a:cubicBezTo>
                  <a:pt x="1814688" y="1086555"/>
                  <a:pt x="1817511" y="2173111"/>
                  <a:pt x="1820333" y="3259666"/>
                </a:cubicBezTo>
                <a:lnTo>
                  <a:pt x="0" y="3268133"/>
                </a:lnTo>
                <a:close/>
              </a:path>
            </a:pathLst>
          </a:custGeom>
          <a:solidFill>
            <a:schemeClr val="accent1">
              <a:lumMod val="75000"/>
              <a:alpha val="66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b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51740-51FB-4107-B334-84115776FD41}" type="datetime1">
              <a:rPr lang="en-US" smtClean="0"/>
              <a:t>8/17/2012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Ứng dụng jQuery vào thiết kế web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C63CA-A47D-401E-8AB9-D15E3BCD7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9255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Straight Connector 16"/>
          <p:cNvCxnSpPr/>
          <p:nvPr/>
        </p:nvCxnSpPr>
        <p:spPr>
          <a:xfrm>
            <a:off x="9373453" y="0"/>
            <a:ext cx="1219518" cy="6858000"/>
          </a:xfrm>
          <a:prstGeom prst="line">
            <a:avLst/>
          </a:prstGeom>
          <a:ln w="9525"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7427201" y="3681414"/>
            <a:ext cx="4764799" cy="3176587"/>
          </a:xfrm>
          <a:prstGeom prst="line">
            <a:avLst/>
          </a:prstGeom>
          <a:ln w="9525"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Freeform 19"/>
          <p:cNvSpPr/>
          <p:nvPr/>
        </p:nvSpPr>
        <p:spPr>
          <a:xfrm>
            <a:off x="-8469" y="4013201"/>
            <a:ext cx="457319" cy="2853267"/>
          </a:xfrm>
          <a:custGeom>
            <a:avLst/>
            <a:gdLst>
              <a:gd name="connsiteX0" fmla="*/ 0 w 457200"/>
              <a:gd name="connsiteY0" fmla="*/ 0 h 2853267"/>
              <a:gd name="connsiteX1" fmla="*/ 457200 w 457200"/>
              <a:gd name="connsiteY1" fmla="*/ 2853267 h 2853267"/>
              <a:gd name="connsiteX2" fmla="*/ 0 w 457200"/>
              <a:gd name="connsiteY2" fmla="*/ 2844800 h 2853267"/>
              <a:gd name="connsiteX3" fmla="*/ 0 w 457200"/>
              <a:gd name="connsiteY3" fmla="*/ 0 h 2853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7200" h="2853267">
                <a:moveTo>
                  <a:pt x="0" y="0"/>
                </a:moveTo>
                <a:lnTo>
                  <a:pt x="457200" y="2853267"/>
                </a:lnTo>
                <a:lnTo>
                  <a:pt x="0" y="2844800"/>
                </a:lnTo>
                <a:cubicBezTo>
                  <a:pt x="2822" y="1905000"/>
                  <a:pt x="5645" y="965200"/>
                  <a:pt x="0" y="0"/>
                </a:cubicBezTo>
                <a:close/>
              </a:path>
            </a:pathLst>
          </a:custGeom>
          <a:solidFill>
            <a:schemeClr val="accent1"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800"/>
          </a:p>
        </p:txBody>
      </p:sp>
      <p:sp>
        <p:nvSpPr>
          <p:cNvPr id="21" name="Freeform 20"/>
          <p:cNvSpPr/>
          <p:nvPr/>
        </p:nvSpPr>
        <p:spPr>
          <a:xfrm>
            <a:off x="9188726" y="-8467"/>
            <a:ext cx="3006450" cy="6866467"/>
          </a:xfrm>
          <a:custGeom>
            <a:avLst/>
            <a:gdLst>
              <a:gd name="connsiteX0" fmla="*/ 2023534 w 3005667"/>
              <a:gd name="connsiteY0" fmla="*/ 8467 h 6866467"/>
              <a:gd name="connsiteX1" fmla="*/ 0 w 3005667"/>
              <a:gd name="connsiteY1" fmla="*/ 6866467 h 6866467"/>
              <a:gd name="connsiteX2" fmla="*/ 2997200 w 3005667"/>
              <a:gd name="connsiteY2" fmla="*/ 6858000 h 6866467"/>
              <a:gd name="connsiteX3" fmla="*/ 3005667 w 3005667"/>
              <a:gd name="connsiteY3" fmla="*/ 0 h 6866467"/>
              <a:gd name="connsiteX4" fmla="*/ 2023534 w 3005667"/>
              <a:gd name="connsiteY4" fmla="*/ 8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05667" h="6866467">
                <a:moveTo>
                  <a:pt x="2023534" y="8467"/>
                </a:moveTo>
                <a:lnTo>
                  <a:pt x="0" y="6866467"/>
                </a:lnTo>
                <a:lnTo>
                  <a:pt x="2997200" y="6858000"/>
                </a:lnTo>
                <a:cubicBezTo>
                  <a:pt x="3000022" y="4572000"/>
                  <a:pt x="3002845" y="2286000"/>
                  <a:pt x="3005667" y="0"/>
                </a:cubicBezTo>
                <a:lnTo>
                  <a:pt x="2023534" y="8467"/>
                </a:lnTo>
                <a:close/>
              </a:path>
            </a:pathLst>
          </a:custGeom>
          <a:solidFill>
            <a:schemeClr val="accent1">
              <a:alpha val="36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2" name="Freeform 21"/>
          <p:cNvSpPr/>
          <p:nvPr/>
        </p:nvSpPr>
        <p:spPr>
          <a:xfrm>
            <a:off x="9603701" y="-8467"/>
            <a:ext cx="2591475" cy="6866467"/>
          </a:xfrm>
          <a:custGeom>
            <a:avLst/>
            <a:gdLst>
              <a:gd name="connsiteX0" fmla="*/ 0 w 2590800"/>
              <a:gd name="connsiteY0" fmla="*/ 0 h 6866467"/>
              <a:gd name="connsiteX1" fmla="*/ 1202267 w 2590800"/>
              <a:gd name="connsiteY1" fmla="*/ 6866467 h 6866467"/>
              <a:gd name="connsiteX2" fmla="*/ 2590800 w 2590800"/>
              <a:gd name="connsiteY2" fmla="*/ 6866467 h 6866467"/>
              <a:gd name="connsiteX3" fmla="*/ 2582333 w 2590800"/>
              <a:gd name="connsiteY3" fmla="*/ 0 h 6866467"/>
              <a:gd name="connsiteX4" fmla="*/ 0 w 2590800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90800" h="6866467">
                <a:moveTo>
                  <a:pt x="0" y="0"/>
                </a:moveTo>
                <a:lnTo>
                  <a:pt x="1202267" y="6866467"/>
                </a:lnTo>
                <a:lnTo>
                  <a:pt x="2590800" y="6866467"/>
                </a:lnTo>
                <a:cubicBezTo>
                  <a:pt x="2587978" y="4577645"/>
                  <a:pt x="2585155" y="2288822"/>
                  <a:pt x="2582333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3" name="Freeform 22"/>
          <p:cNvSpPr/>
          <p:nvPr/>
        </p:nvSpPr>
        <p:spPr>
          <a:xfrm>
            <a:off x="8934660" y="3048000"/>
            <a:ext cx="3260516" cy="3810000"/>
          </a:xfrm>
          <a:custGeom>
            <a:avLst/>
            <a:gdLst>
              <a:gd name="connsiteX0" fmla="*/ 0 w 3259667"/>
              <a:gd name="connsiteY0" fmla="*/ 3810000 h 3810000"/>
              <a:gd name="connsiteX1" fmla="*/ 3251200 w 3259667"/>
              <a:gd name="connsiteY1" fmla="*/ 0 h 3810000"/>
              <a:gd name="connsiteX2" fmla="*/ 3259667 w 3259667"/>
              <a:gd name="connsiteY2" fmla="*/ 3810000 h 3810000"/>
              <a:gd name="connsiteX3" fmla="*/ 0 w 3259667"/>
              <a:gd name="connsiteY3" fmla="*/ 3810000 h 38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59667" h="3810000">
                <a:moveTo>
                  <a:pt x="0" y="3810000"/>
                </a:moveTo>
                <a:lnTo>
                  <a:pt x="3251200" y="0"/>
                </a:lnTo>
                <a:cubicBezTo>
                  <a:pt x="3254022" y="1270000"/>
                  <a:pt x="3256845" y="2540000"/>
                  <a:pt x="3259667" y="3810000"/>
                </a:cubicBezTo>
                <a:lnTo>
                  <a:pt x="0" y="3810000"/>
                </a:lnTo>
                <a:close/>
              </a:path>
            </a:pathLst>
          </a:custGeom>
          <a:solidFill>
            <a:schemeClr val="accent1">
              <a:lumMod val="75000"/>
              <a:alpha val="66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4" name="Freeform 23"/>
          <p:cNvSpPr/>
          <p:nvPr/>
        </p:nvSpPr>
        <p:spPr>
          <a:xfrm>
            <a:off x="9341166" y="-8467"/>
            <a:ext cx="2854010" cy="6866467"/>
          </a:xfrm>
          <a:custGeom>
            <a:avLst/>
            <a:gdLst>
              <a:gd name="connsiteX0" fmla="*/ 0 w 2853267"/>
              <a:gd name="connsiteY0" fmla="*/ 0 h 6866467"/>
              <a:gd name="connsiteX1" fmla="*/ 2472267 w 2853267"/>
              <a:gd name="connsiteY1" fmla="*/ 6866467 h 6866467"/>
              <a:gd name="connsiteX2" fmla="*/ 2853267 w 2853267"/>
              <a:gd name="connsiteY2" fmla="*/ 6858000 h 6866467"/>
              <a:gd name="connsiteX3" fmla="*/ 2853267 w 2853267"/>
              <a:gd name="connsiteY3" fmla="*/ 0 h 6866467"/>
              <a:gd name="connsiteX4" fmla="*/ 0 w 2853267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53267" h="6866467">
                <a:moveTo>
                  <a:pt x="0" y="0"/>
                </a:moveTo>
                <a:lnTo>
                  <a:pt x="2472267" y="6866467"/>
                </a:lnTo>
                <a:lnTo>
                  <a:pt x="2853267" y="6858000"/>
                </a:lnTo>
                <a:lnTo>
                  <a:pt x="2853267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  <a:alpha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5" name="Freeform 24"/>
          <p:cNvSpPr/>
          <p:nvPr/>
        </p:nvSpPr>
        <p:spPr>
          <a:xfrm>
            <a:off x="10907908" y="-8467"/>
            <a:ext cx="1287268" cy="6866467"/>
          </a:xfrm>
          <a:custGeom>
            <a:avLst/>
            <a:gdLst>
              <a:gd name="connsiteX0" fmla="*/ 1016000 w 1286933"/>
              <a:gd name="connsiteY0" fmla="*/ 0 h 6866467"/>
              <a:gd name="connsiteX1" fmla="*/ 0 w 1286933"/>
              <a:gd name="connsiteY1" fmla="*/ 6866467 h 6866467"/>
              <a:gd name="connsiteX2" fmla="*/ 1286933 w 1286933"/>
              <a:gd name="connsiteY2" fmla="*/ 6866467 h 6866467"/>
              <a:gd name="connsiteX3" fmla="*/ 1278466 w 1286933"/>
              <a:gd name="connsiteY3" fmla="*/ 0 h 6866467"/>
              <a:gd name="connsiteX4" fmla="*/ 1016000 w 1286933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86933" h="6866467">
                <a:moveTo>
                  <a:pt x="1016000" y="0"/>
                </a:moveTo>
                <a:lnTo>
                  <a:pt x="0" y="6866467"/>
                </a:lnTo>
                <a:lnTo>
                  <a:pt x="1286933" y="6866467"/>
                </a:lnTo>
                <a:cubicBezTo>
                  <a:pt x="1284111" y="4577645"/>
                  <a:pt x="1281288" y="2288822"/>
                  <a:pt x="1278466" y="0"/>
                </a:cubicBezTo>
                <a:lnTo>
                  <a:pt x="1016000" y="0"/>
                </a:lnTo>
                <a:close/>
              </a:path>
            </a:pathLst>
          </a:custGeom>
          <a:solidFill>
            <a:schemeClr val="accent2"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6" name="Freeform 25"/>
          <p:cNvSpPr/>
          <p:nvPr/>
        </p:nvSpPr>
        <p:spPr>
          <a:xfrm>
            <a:off x="10941783" y="-8468"/>
            <a:ext cx="1270575" cy="6866467"/>
          </a:xfrm>
          <a:custGeom>
            <a:avLst/>
            <a:gdLst>
              <a:gd name="connsiteX0" fmla="*/ 0 w 1244600"/>
              <a:gd name="connsiteY0" fmla="*/ 0 h 6874934"/>
              <a:gd name="connsiteX1" fmla="*/ 1117600 w 1244600"/>
              <a:gd name="connsiteY1" fmla="*/ 6866467 h 6874934"/>
              <a:gd name="connsiteX2" fmla="*/ 1244600 w 1244600"/>
              <a:gd name="connsiteY2" fmla="*/ 6874934 h 6874934"/>
              <a:gd name="connsiteX3" fmla="*/ 1236134 w 1244600"/>
              <a:gd name="connsiteY3" fmla="*/ 0 h 6874934"/>
              <a:gd name="connsiteX4" fmla="*/ 0 w 1244600"/>
              <a:gd name="connsiteY4" fmla="*/ 0 h 6874934"/>
              <a:gd name="connsiteX0" fmla="*/ 0 w 1253067"/>
              <a:gd name="connsiteY0" fmla="*/ 0 h 6874934"/>
              <a:gd name="connsiteX1" fmla="*/ 1117600 w 1253067"/>
              <a:gd name="connsiteY1" fmla="*/ 6866467 h 6874934"/>
              <a:gd name="connsiteX2" fmla="*/ 1244600 w 1253067"/>
              <a:gd name="connsiteY2" fmla="*/ 6874934 h 6874934"/>
              <a:gd name="connsiteX3" fmla="*/ 1253067 w 1253067"/>
              <a:gd name="connsiteY3" fmla="*/ 0 h 6874934"/>
              <a:gd name="connsiteX4" fmla="*/ 0 w 1253067"/>
              <a:gd name="connsiteY4" fmla="*/ 0 h 6874934"/>
              <a:gd name="connsiteX0" fmla="*/ 0 w 1270244"/>
              <a:gd name="connsiteY0" fmla="*/ 0 h 6866467"/>
              <a:gd name="connsiteX1" fmla="*/ 1117600 w 1270244"/>
              <a:gd name="connsiteY1" fmla="*/ 6866467 h 6866467"/>
              <a:gd name="connsiteX2" fmla="*/ 1270000 w 1270244"/>
              <a:gd name="connsiteY2" fmla="*/ 6866467 h 6866467"/>
              <a:gd name="connsiteX3" fmla="*/ 1253067 w 1270244"/>
              <a:gd name="connsiteY3" fmla="*/ 0 h 6866467"/>
              <a:gd name="connsiteX4" fmla="*/ 0 w 1270244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0244" h="6866467">
                <a:moveTo>
                  <a:pt x="0" y="0"/>
                </a:moveTo>
                <a:lnTo>
                  <a:pt x="1117600" y="6866467"/>
                </a:lnTo>
                <a:lnTo>
                  <a:pt x="1270000" y="6866467"/>
                </a:lnTo>
                <a:cubicBezTo>
                  <a:pt x="1272822" y="4574822"/>
                  <a:pt x="1250245" y="2291645"/>
                  <a:pt x="1253067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7" name="Freeform 26"/>
          <p:cNvSpPr/>
          <p:nvPr/>
        </p:nvSpPr>
        <p:spPr>
          <a:xfrm>
            <a:off x="10398336" y="3597855"/>
            <a:ext cx="1820807" cy="3268133"/>
          </a:xfrm>
          <a:custGeom>
            <a:avLst/>
            <a:gdLst>
              <a:gd name="connsiteX0" fmla="*/ 0 w 1820333"/>
              <a:gd name="connsiteY0" fmla="*/ 3268133 h 3268133"/>
              <a:gd name="connsiteX1" fmla="*/ 1811866 w 1820333"/>
              <a:gd name="connsiteY1" fmla="*/ 0 h 3268133"/>
              <a:gd name="connsiteX2" fmla="*/ 1820333 w 1820333"/>
              <a:gd name="connsiteY2" fmla="*/ 3259666 h 3268133"/>
              <a:gd name="connsiteX3" fmla="*/ 0 w 1820333"/>
              <a:gd name="connsiteY3" fmla="*/ 3268133 h 3268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20333" h="3268133">
                <a:moveTo>
                  <a:pt x="0" y="3268133"/>
                </a:moveTo>
                <a:lnTo>
                  <a:pt x="1811866" y="0"/>
                </a:lnTo>
                <a:cubicBezTo>
                  <a:pt x="1814688" y="1086555"/>
                  <a:pt x="1817511" y="2173111"/>
                  <a:pt x="1820333" y="3259666"/>
                </a:cubicBezTo>
                <a:lnTo>
                  <a:pt x="0" y="3268133"/>
                </a:lnTo>
                <a:close/>
              </a:path>
            </a:pathLst>
          </a:custGeom>
          <a:solidFill>
            <a:schemeClr val="accent1">
              <a:lumMod val="75000"/>
              <a:alpha val="66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9749" y="609600"/>
            <a:ext cx="130508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511" y="609600"/>
            <a:ext cx="7061989" cy="54317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8BF15-0AC8-4B93-AFE8-4C97E0C0A986}" type="datetime1">
              <a:rPr lang="en-US" smtClean="0"/>
              <a:t>8/17/2012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Ứng dụng jQuery vào thiết kế web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C63CA-A47D-401E-8AB9-D15E3BCD7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844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7" name="Straight Connector 26"/>
          <p:cNvCxnSpPr/>
          <p:nvPr/>
        </p:nvCxnSpPr>
        <p:spPr>
          <a:xfrm>
            <a:off x="9373453" y="0"/>
            <a:ext cx="1219518" cy="6858000"/>
          </a:xfrm>
          <a:prstGeom prst="line">
            <a:avLst/>
          </a:prstGeom>
          <a:ln w="9525"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V="1">
            <a:off x="7427201" y="3681414"/>
            <a:ext cx="4764799" cy="3176587"/>
          </a:xfrm>
          <a:prstGeom prst="line">
            <a:avLst/>
          </a:prstGeom>
          <a:ln w="9525"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Freeform 15"/>
          <p:cNvSpPr/>
          <p:nvPr/>
        </p:nvSpPr>
        <p:spPr>
          <a:xfrm>
            <a:off x="-8469" y="4013201"/>
            <a:ext cx="457319" cy="2853267"/>
          </a:xfrm>
          <a:custGeom>
            <a:avLst/>
            <a:gdLst>
              <a:gd name="connsiteX0" fmla="*/ 0 w 457200"/>
              <a:gd name="connsiteY0" fmla="*/ 0 h 2853267"/>
              <a:gd name="connsiteX1" fmla="*/ 457200 w 457200"/>
              <a:gd name="connsiteY1" fmla="*/ 2853267 h 2853267"/>
              <a:gd name="connsiteX2" fmla="*/ 0 w 457200"/>
              <a:gd name="connsiteY2" fmla="*/ 2844800 h 2853267"/>
              <a:gd name="connsiteX3" fmla="*/ 0 w 457200"/>
              <a:gd name="connsiteY3" fmla="*/ 0 h 2853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7200" h="2853267">
                <a:moveTo>
                  <a:pt x="0" y="0"/>
                </a:moveTo>
                <a:lnTo>
                  <a:pt x="457200" y="2853267"/>
                </a:lnTo>
                <a:lnTo>
                  <a:pt x="0" y="2844800"/>
                </a:lnTo>
                <a:cubicBezTo>
                  <a:pt x="2822" y="1905000"/>
                  <a:pt x="5645" y="965200"/>
                  <a:pt x="0" y="0"/>
                </a:cubicBezTo>
                <a:close/>
              </a:path>
            </a:pathLst>
          </a:custGeom>
          <a:solidFill>
            <a:schemeClr val="accent1"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17B49-521B-4C51-866B-033DEC6545F6}" type="datetime1">
              <a:rPr lang="en-US" smtClean="0"/>
              <a:t>8/17/2012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Ứng dụng jQuery vào thiết kế web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C63CA-A47D-401E-8AB9-D15E3BCD77DC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Freeform 19"/>
          <p:cNvSpPr/>
          <p:nvPr/>
        </p:nvSpPr>
        <p:spPr>
          <a:xfrm>
            <a:off x="9188726" y="-8467"/>
            <a:ext cx="3006450" cy="6866467"/>
          </a:xfrm>
          <a:custGeom>
            <a:avLst/>
            <a:gdLst>
              <a:gd name="connsiteX0" fmla="*/ 2023534 w 3005667"/>
              <a:gd name="connsiteY0" fmla="*/ 8467 h 6866467"/>
              <a:gd name="connsiteX1" fmla="*/ 0 w 3005667"/>
              <a:gd name="connsiteY1" fmla="*/ 6866467 h 6866467"/>
              <a:gd name="connsiteX2" fmla="*/ 2997200 w 3005667"/>
              <a:gd name="connsiteY2" fmla="*/ 6858000 h 6866467"/>
              <a:gd name="connsiteX3" fmla="*/ 3005667 w 3005667"/>
              <a:gd name="connsiteY3" fmla="*/ 0 h 6866467"/>
              <a:gd name="connsiteX4" fmla="*/ 2023534 w 3005667"/>
              <a:gd name="connsiteY4" fmla="*/ 8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05667" h="6866467">
                <a:moveTo>
                  <a:pt x="2023534" y="8467"/>
                </a:moveTo>
                <a:lnTo>
                  <a:pt x="0" y="6866467"/>
                </a:lnTo>
                <a:lnTo>
                  <a:pt x="2997200" y="6858000"/>
                </a:lnTo>
                <a:cubicBezTo>
                  <a:pt x="3000022" y="4572000"/>
                  <a:pt x="3002845" y="2286000"/>
                  <a:pt x="3005667" y="0"/>
                </a:cubicBezTo>
                <a:lnTo>
                  <a:pt x="2023534" y="8467"/>
                </a:lnTo>
                <a:close/>
              </a:path>
            </a:pathLst>
          </a:custGeom>
          <a:solidFill>
            <a:schemeClr val="accent1">
              <a:alpha val="36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1" name="Freeform 20"/>
          <p:cNvSpPr/>
          <p:nvPr/>
        </p:nvSpPr>
        <p:spPr>
          <a:xfrm>
            <a:off x="9603701" y="-8467"/>
            <a:ext cx="2591475" cy="6866467"/>
          </a:xfrm>
          <a:custGeom>
            <a:avLst/>
            <a:gdLst>
              <a:gd name="connsiteX0" fmla="*/ 0 w 2590800"/>
              <a:gd name="connsiteY0" fmla="*/ 0 h 6866467"/>
              <a:gd name="connsiteX1" fmla="*/ 1202267 w 2590800"/>
              <a:gd name="connsiteY1" fmla="*/ 6866467 h 6866467"/>
              <a:gd name="connsiteX2" fmla="*/ 2590800 w 2590800"/>
              <a:gd name="connsiteY2" fmla="*/ 6866467 h 6866467"/>
              <a:gd name="connsiteX3" fmla="*/ 2582333 w 2590800"/>
              <a:gd name="connsiteY3" fmla="*/ 0 h 6866467"/>
              <a:gd name="connsiteX4" fmla="*/ 0 w 2590800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90800" h="6866467">
                <a:moveTo>
                  <a:pt x="0" y="0"/>
                </a:moveTo>
                <a:lnTo>
                  <a:pt x="1202267" y="6866467"/>
                </a:lnTo>
                <a:lnTo>
                  <a:pt x="2590800" y="6866467"/>
                </a:lnTo>
                <a:cubicBezTo>
                  <a:pt x="2587978" y="4577645"/>
                  <a:pt x="2585155" y="2288822"/>
                  <a:pt x="2582333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2" name="Freeform 21"/>
          <p:cNvSpPr/>
          <p:nvPr/>
        </p:nvSpPr>
        <p:spPr>
          <a:xfrm>
            <a:off x="8934660" y="3048000"/>
            <a:ext cx="3260516" cy="3810000"/>
          </a:xfrm>
          <a:custGeom>
            <a:avLst/>
            <a:gdLst>
              <a:gd name="connsiteX0" fmla="*/ 0 w 3259667"/>
              <a:gd name="connsiteY0" fmla="*/ 3810000 h 3810000"/>
              <a:gd name="connsiteX1" fmla="*/ 3251200 w 3259667"/>
              <a:gd name="connsiteY1" fmla="*/ 0 h 3810000"/>
              <a:gd name="connsiteX2" fmla="*/ 3259667 w 3259667"/>
              <a:gd name="connsiteY2" fmla="*/ 3810000 h 3810000"/>
              <a:gd name="connsiteX3" fmla="*/ 0 w 3259667"/>
              <a:gd name="connsiteY3" fmla="*/ 3810000 h 38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59667" h="3810000">
                <a:moveTo>
                  <a:pt x="0" y="3810000"/>
                </a:moveTo>
                <a:lnTo>
                  <a:pt x="3251200" y="0"/>
                </a:lnTo>
                <a:cubicBezTo>
                  <a:pt x="3254022" y="1270000"/>
                  <a:pt x="3256845" y="2540000"/>
                  <a:pt x="3259667" y="3810000"/>
                </a:cubicBezTo>
                <a:lnTo>
                  <a:pt x="0" y="3810000"/>
                </a:lnTo>
                <a:close/>
              </a:path>
            </a:pathLst>
          </a:custGeom>
          <a:solidFill>
            <a:schemeClr val="accent1">
              <a:lumMod val="75000"/>
              <a:alpha val="66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3" name="Freeform 22"/>
          <p:cNvSpPr/>
          <p:nvPr/>
        </p:nvSpPr>
        <p:spPr>
          <a:xfrm>
            <a:off x="9341166" y="-8467"/>
            <a:ext cx="2854010" cy="6866467"/>
          </a:xfrm>
          <a:custGeom>
            <a:avLst/>
            <a:gdLst>
              <a:gd name="connsiteX0" fmla="*/ 0 w 2853267"/>
              <a:gd name="connsiteY0" fmla="*/ 0 h 6866467"/>
              <a:gd name="connsiteX1" fmla="*/ 2472267 w 2853267"/>
              <a:gd name="connsiteY1" fmla="*/ 6866467 h 6866467"/>
              <a:gd name="connsiteX2" fmla="*/ 2853267 w 2853267"/>
              <a:gd name="connsiteY2" fmla="*/ 6858000 h 6866467"/>
              <a:gd name="connsiteX3" fmla="*/ 2853267 w 2853267"/>
              <a:gd name="connsiteY3" fmla="*/ 0 h 6866467"/>
              <a:gd name="connsiteX4" fmla="*/ 0 w 2853267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53267" h="6866467">
                <a:moveTo>
                  <a:pt x="0" y="0"/>
                </a:moveTo>
                <a:lnTo>
                  <a:pt x="2472267" y="6866467"/>
                </a:lnTo>
                <a:lnTo>
                  <a:pt x="2853267" y="6858000"/>
                </a:lnTo>
                <a:lnTo>
                  <a:pt x="2853267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  <a:alpha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4" name="Freeform 23"/>
          <p:cNvSpPr/>
          <p:nvPr/>
        </p:nvSpPr>
        <p:spPr>
          <a:xfrm>
            <a:off x="10907908" y="-8467"/>
            <a:ext cx="1287268" cy="6866467"/>
          </a:xfrm>
          <a:custGeom>
            <a:avLst/>
            <a:gdLst>
              <a:gd name="connsiteX0" fmla="*/ 1016000 w 1286933"/>
              <a:gd name="connsiteY0" fmla="*/ 0 h 6866467"/>
              <a:gd name="connsiteX1" fmla="*/ 0 w 1286933"/>
              <a:gd name="connsiteY1" fmla="*/ 6866467 h 6866467"/>
              <a:gd name="connsiteX2" fmla="*/ 1286933 w 1286933"/>
              <a:gd name="connsiteY2" fmla="*/ 6866467 h 6866467"/>
              <a:gd name="connsiteX3" fmla="*/ 1278466 w 1286933"/>
              <a:gd name="connsiteY3" fmla="*/ 0 h 6866467"/>
              <a:gd name="connsiteX4" fmla="*/ 1016000 w 1286933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86933" h="6866467">
                <a:moveTo>
                  <a:pt x="1016000" y="0"/>
                </a:moveTo>
                <a:lnTo>
                  <a:pt x="0" y="6866467"/>
                </a:lnTo>
                <a:lnTo>
                  <a:pt x="1286933" y="6866467"/>
                </a:lnTo>
                <a:cubicBezTo>
                  <a:pt x="1284111" y="4577645"/>
                  <a:pt x="1281288" y="2288822"/>
                  <a:pt x="1278466" y="0"/>
                </a:cubicBezTo>
                <a:lnTo>
                  <a:pt x="1016000" y="0"/>
                </a:lnTo>
                <a:close/>
              </a:path>
            </a:pathLst>
          </a:custGeom>
          <a:solidFill>
            <a:schemeClr val="accent2"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5" name="Freeform 24"/>
          <p:cNvSpPr/>
          <p:nvPr/>
        </p:nvSpPr>
        <p:spPr>
          <a:xfrm>
            <a:off x="10941783" y="-8468"/>
            <a:ext cx="1270575" cy="6866467"/>
          </a:xfrm>
          <a:custGeom>
            <a:avLst/>
            <a:gdLst>
              <a:gd name="connsiteX0" fmla="*/ 0 w 1244600"/>
              <a:gd name="connsiteY0" fmla="*/ 0 h 6874934"/>
              <a:gd name="connsiteX1" fmla="*/ 1117600 w 1244600"/>
              <a:gd name="connsiteY1" fmla="*/ 6866467 h 6874934"/>
              <a:gd name="connsiteX2" fmla="*/ 1244600 w 1244600"/>
              <a:gd name="connsiteY2" fmla="*/ 6874934 h 6874934"/>
              <a:gd name="connsiteX3" fmla="*/ 1236134 w 1244600"/>
              <a:gd name="connsiteY3" fmla="*/ 0 h 6874934"/>
              <a:gd name="connsiteX4" fmla="*/ 0 w 1244600"/>
              <a:gd name="connsiteY4" fmla="*/ 0 h 6874934"/>
              <a:gd name="connsiteX0" fmla="*/ 0 w 1253067"/>
              <a:gd name="connsiteY0" fmla="*/ 0 h 6874934"/>
              <a:gd name="connsiteX1" fmla="*/ 1117600 w 1253067"/>
              <a:gd name="connsiteY1" fmla="*/ 6866467 h 6874934"/>
              <a:gd name="connsiteX2" fmla="*/ 1244600 w 1253067"/>
              <a:gd name="connsiteY2" fmla="*/ 6874934 h 6874934"/>
              <a:gd name="connsiteX3" fmla="*/ 1253067 w 1253067"/>
              <a:gd name="connsiteY3" fmla="*/ 0 h 6874934"/>
              <a:gd name="connsiteX4" fmla="*/ 0 w 1253067"/>
              <a:gd name="connsiteY4" fmla="*/ 0 h 6874934"/>
              <a:gd name="connsiteX0" fmla="*/ 0 w 1270244"/>
              <a:gd name="connsiteY0" fmla="*/ 0 h 6866467"/>
              <a:gd name="connsiteX1" fmla="*/ 1117600 w 1270244"/>
              <a:gd name="connsiteY1" fmla="*/ 6866467 h 6866467"/>
              <a:gd name="connsiteX2" fmla="*/ 1270000 w 1270244"/>
              <a:gd name="connsiteY2" fmla="*/ 6866467 h 6866467"/>
              <a:gd name="connsiteX3" fmla="*/ 1253067 w 1270244"/>
              <a:gd name="connsiteY3" fmla="*/ 0 h 6866467"/>
              <a:gd name="connsiteX4" fmla="*/ 0 w 1270244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0244" h="6866467">
                <a:moveTo>
                  <a:pt x="0" y="0"/>
                </a:moveTo>
                <a:lnTo>
                  <a:pt x="1117600" y="6866467"/>
                </a:lnTo>
                <a:lnTo>
                  <a:pt x="1270000" y="6866467"/>
                </a:lnTo>
                <a:cubicBezTo>
                  <a:pt x="1272822" y="4574822"/>
                  <a:pt x="1250245" y="2291645"/>
                  <a:pt x="1253067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9" name="Freeform 28"/>
          <p:cNvSpPr/>
          <p:nvPr/>
        </p:nvSpPr>
        <p:spPr>
          <a:xfrm>
            <a:off x="10398336" y="3597855"/>
            <a:ext cx="1820807" cy="3268133"/>
          </a:xfrm>
          <a:custGeom>
            <a:avLst/>
            <a:gdLst>
              <a:gd name="connsiteX0" fmla="*/ 0 w 1820333"/>
              <a:gd name="connsiteY0" fmla="*/ 3268133 h 3268133"/>
              <a:gd name="connsiteX1" fmla="*/ 1811866 w 1820333"/>
              <a:gd name="connsiteY1" fmla="*/ 0 h 3268133"/>
              <a:gd name="connsiteX2" fmla="*/ 1820333 w 1820333"/>
              <a:gd name="connsiteY2" fmla="*/ 3259666 h 3268133"/>
              <a:gd name="connsiteX3" fmla="*/ 0 w 1820333"/>
              <a:gd name="connsiteY3" fmla="*/ 3268133 h 3268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20333" h="3268133">
                <a:moveTo>
                  <a:pt x="0" y="3268133"/>
                </a:moveTo>
                <a:lnTo>
                  <a:pt x="1811866" y="0"/>
                </a:lnTo>
                <a:cubicBezTo>
                  <a:pt x="1814688" y="1086555"/>
                  <a:pt x="1817511" y="2173111"/>
                  <a:pt x="1820333" y="3259666"/>
                </a:cubicBezTo>
                <a:lnTo>
                  <a:pt x="0" y="3268133"/>
                </a:lnTo>
                <a:close/>
              </a:path>
            </a:pathLst>
          </a:custGeom>
          <a:solidFill>
            <a:schemeClr val="accent1">
              <a:lumMod val="75000"/>
              <a:alpha val="66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627250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Straight Connector 17"/>
          <p:cNvCxnSpPr/>
          <p:nvPr/>
        </p:nvCxnSpPr>
        <p:spPr>
          <a:xfrm>
            <a:off x="9373453" y="0"/>
            <a:ext cx="1219518" cy="6858000"/>
          </a:xfrm>
          <a:prstGeom prst="line">
            <a:avLst/>
          </a:prstGeom>
          <a:ln w="9525"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7427201" y="3681414"/>
            <a:ext cx="4764799" cy="3176587"/>
          </a:xfrm>
          <a:prstGeom prst="line">
            <a:avLst/>
          </a:prstGeom>
          <a:ln w="9525"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Freeform 19"/>
          <p:cNvSpPr/>
          <p:nvPr/>
        </p:nvSpPr>
        <p:spPr>
          <a:xfrm>
            <a:off x="-8469" y="4013201"/>
            <a:ext cx="457319" cy="2853267"/>
          </a:xfrm>
          <a:custGeom>
            <a:avLst/>
            <a:gdLst>
              <a:gd name="connsiteX0" fmla="*/ 0 w 457200"/>
              <a:gd name="connsiteY0" fmla="*/ 0 h 2853267"/>
              <a:gd name="connsiteX1" fmla="*/ 457200 w 457200"/>
              <a:gd name="connsiteY1" fmla="*/ 2853267 h 2853267"/>
              <a:gd name="connsiteX2" fmla="*/ 0 w 457200"/>
              <a:gd name="connsiteY2" fmla="*/ 2844800 h 2853267"/>
              <a:gd name="connsiteX3" fmla="*/ 0 w 457200"/>
              <a:gd name="connsiteY3" fmla="*/ 0 h 2853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7200" h="2853267">
                <a:moveTo>
                  <a:pt x="0" y="0"/>
                </a:moveTo>
                <a:lnTo>
                  <a:pt x="457200" y="2853267"/>
                </a:lnTo>
                <a:lnTo>
                  <a:pt x="0" y="2844800"/>
                </a:lnTo>
                <a:cubicBezTo>
                  <a:pt x="2822" y="1905000"/>
                  <a:pt x="5645" y="965200"/>
                  <a:pt x="0" y="0"/>
                </a:cubicBezTo>
                <a:close/>
              </a:path>
            </a:pathLst>
          </a:custGeom>
          <a:solidFill>
            <a:schemeClr val="accent1"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800"/>
          </a:p>
        </p:txBody>
      </p:sp>
      <p:sp>
        <p:nvSpPr>
          <p:cNvPr id="21" name="Freeform 20"/>
          <p:cNvSpPr/>
          <p:nvPr/>
        </p:nvSpPr>
        <p:spPr>
          <a:xfrm>
            <a:off x="9188726" y="-8467"/>
            <a:ext cx="3006450" cy="6866467"/>
          </a:xfrm>
          <a:custGeom>
            <a:avLst/>
            <a:gdLst>
              <a:gd name="connsiteX0" fmla="*/ 2023534 w 3005667"/>
              <a:gd name="connsiteY0" fmla="*/ 8467 h 6866467"/>
              <a:gd name="connsiteX1" fmla="*/ 0 w 3005667"/>
              <a:gd name="connsiteY1" fmla="*/ 6866467 h 6866467"/>
              <a:gd name="connsiteX2" fmla="*/ 2997200 w 3005667"/>
              <a:gd name="connsiteY2" fmla="*/ 6858000 h 6866467"/>
              <a:gd name="connsiteX3" fmla="*/ 3005667 w 3005667"/>
              <a:gd name="connsiteY3" fmla="*/ 0 h 6866467"/>
              <a:gd name="connsiteX4" fmla="*/ 2023534 w 3005667"/>
              <a:gd name="connsiteY4" fmla="*/ 8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05667" h="6866467">
                <a:moveTo>
                  <a:pt x="2023534" y="8467"/>
                </a:moveTo>
                <a:lnTo>
                  <a:pt x="0" y="6866467"/>
                </a:lnTo>
                <a:lnTo>
                  <a:pt x="2997200" y="6858000"/>
                </a:lnTo>
                <a:cubicBezTo>
                  <a:pt x="3000022" y="4572000"/>
                  <a:pt x="3002845" y="2286000"/>
                  <a:pt x="3005667" y="0"/>
                </a:cubicBezTo>
                <a:lnTo>
                  <a:pt x="2023534" y="8467"/>
                </a:lnTo>
                <a:close/>
              </a:path>
            </a:pathLst>
          </a:custGeom>
          <a:solidFill>
            <a:schemeClr val="accent1">
              <a:alpha val="36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2" name="Freeform 21"/>
          <p:cNvSpPr/>
          <p:nvPr/>
        </p:nvSpPr>
        <p:spPr>
          <a:xfrm>
            <a:off x="9603701" y="-8467"/>
            <a:ext cx="2591475" cy="6866467"/>
          </a:xfrm>
          <a:custGeom>
            <a:avLst/>
            <a:gdLst>
              <a:gd name="connsiteX0" fmla="*/ 0 w 2590800"/>
              <a:gd name="connsiteY0" fmla="*/ 0 h 6866467"/>
              <a:gd name="connsiteX1" fmla="*/ 1202267 w 2590800"/>
              <a:gd name="connsiteY1" fmla="*/ 6866467 h 6866467"/>
              <a:gd name="connsiteX2" fmla="*/ 2590800 w 2590800"/>
              <a:gd name="connsiteY2" fmla="*/ 6866467 h 6866467"/>
              <a:gd name="connsiteX3" fmla="*/ 2582333 w 2590800"/>
              <a:gd name="connsiteY3" fmla="*/ 0 h 6866467"/>
              <a:gd name="connsiteX4" fmla="*/ 0 w 2590800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90800" h="6866467">
                <a:moveTo>
                  <a:pt x="0" y="0"/>
                </a:moveTo>
                <a:lnTo>
                  <a:pt x="1202267" y="6866467"/>
                </a:lnTo>
                <a:lnTo>
                  <a:pt x="2590800" y="6866467"/>
                </a:lnTo>
                <a:cubicBezTo>
                  <a:pt x="2587978" y="4577645"/>
                  <a:pt x="2585155" y="2288822"/>
                  <a:pt x="2582333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3" name="Freeform 22"/>
          <p:cNvSpPr/>
          <p:nvPr/>
        </p:nvSpPr>
        <p:spPr>
          <a:xfrm>
            <a:off x="8934660" y="3048000"/>
            <a:ext cx="3260516" cy="3810000"/>
          </a:xfrm>
          <a:custGeom>
            <a:avLst/>
            <a:gdLst>
              <a:gd name="connsiteX0" fmla="*/ 0 w 3259667"/>
              <a:gd name="connsiteY0" fmla="*/ 3810000 h 3810000"/>
              <a:gd name="connsiteX1" fmla="*/ 3251200 w 3259667"/>
              <a:gd name="connsiteY1" fmla="*/ 0 h 3810000"/>
              <a:gd name="connsiteX2" fmla="*/ 3259667 w 3259667"/>
              <a:gd name="connsiteY2" fmla="*/ 3810000 h 3810000"/>
              <a:gd name="connsiteX3" fmla="*/ 0 w 3259667"/>
              <a:gd name="connsiteY3" fmla="*/ 3810000 h 38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59667" h="3810000">
                <a:moveTo>
                  <a:pt x="0" y="3810000"/>
                </a:moveTo>
                <a:lnTo>
                  <a:pt x="3251200" y="0"/>
                </a:lnTo>
                <a:cubicBezTo>
                  <a:pt x="3254022" y="1270000"/>
                  <a:pt x="3256845" y="2540000"/>
                  <a:pt x="3259667" y="3810000"/>
                </a:cubicBezTo>
                <a:lnTo>
                  <a:pt x="0" y="3810000"/>
                </a:lnTo>
                <a:close/>
              </a:path>
            </a:pathLst>
          </a:custGeom>
          <a:solidFill>
            <a:schemeClr val="accent1">
              <a:lumMod val="75000"/>
              <a:alpha val="66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4" name="Freeform 23"/>
          <p:cNvSpPr/>
          <p:nvPr/>
        </p:nvSpPr>
        <p:spPr>
          <a:xfrm>
            <a:off x="9341166" y="-8467"/>
            <a:ext cx="2854010" cy="6866467"/>
          </a:xfrm>
          <a:custGeom>
            <a:avLst/>
            <a:gdLst>
              <a:gd name="connsiteX0" fmla="*/ 0 w 2853267"/>
              <a:gd name="connsiteY0" fmla="*/ 0 h 6866467"/>
              <a:gd name="connsiteX1" fmla="*/ 2472267 w 2853267"/>
              <a:gd name="connsiteY1" fmla="*/ 6866467 h 6866467"/>
              <a:gd name="connsiteX2" fmla="*/ 2853267 w 2853267"/>
              <a:gd name="connsiteY2" fmla="*/ 6858000 h 6866467"/>
              <a:gd name="connsiteX3" fmla="*/ 2853267 w 2853267"/>
              <a:gd name="connsiteY3" fmla="*/ 0 h 6866467"/>
              <a:gd name="connsiteX4" fmla="*/ 0 w 2853267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53267" h="6866467">
                <a:moveTo>
                  <a:pt x="0" y="0"/>
                </a:moveTo>
                <a:lnTo>
                  <a:pt x="2472267" y="6866467"/>
                </a:lnTo>
                <a:lnTo>
                  <a:pt x="2853267" y="6858000"/>
                </a:lnTo>
                <a:lnTo>
                  <a:pt x="2853267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  <a:alpha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5" name="Freeform 24"/>
          <p:cNvSpPr/>
          <p:nvPr/>
        </p:nvSpPr>
        <p:spPr>
          <a:xfrm>
            <a:off x="10907908" y="-8467"/>
            <a:ext cx="1287268" cy="6866467"/>
          </a:xfrm>
          <a:custGeom>
            <a:avLst/>
            <a:gdLst>
              <a:gd name="connsiteX0" fmla="*/ 1016000 w 1286933"/>
              <a:gd name="connsiteY0" fmla="*/ 0 h 6866467"/>
              <a:gd name="connsiteX1" fmla="*/ 0 w 1286933"/>
              <a:gd name="connsiteY1" fmla="*/ 6866467 h 6866467"/>
              <a:gd name="connsiteX2" fmla="*/ 1286933 w 1286933"/>
              <a:gd name="connsiteY2" fmla="*/ 6866467 h 6866467"/>
              <a:gd name="connsiteX3" fmla="*/ 1278466 w 1286933"/>
              <a:gd name="connsiteY3" fmla="*/ 0 h 6866467"/>
              <a:gd name="connsiteX4" fmla="*/ 1016000 w 1286933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86933" h="6866467">
                <a:moveTo>
                  <a:pt x="1016000" y="0"/>
                </a:moveTo>
                <a:lnTo>
                  <a:pt x="0" y="6866467"/>
                </a:lnTo>
                <a:lnTo>
                  <a:pt x="1286933" y="6866467"/>
                </a:lnTo>
                <a:cubicBezTo>
                  <a:pt x="1284111" y="4577645"/>
                  <a:pt x="1281288" y="2288822"/>
                  <a:pt x="1278466" y="0"/>
                </a:cubicBezTo>
                <a:lnTo>
                  <a:pt x="1016000" y="0"/>
                </a:lnTo>
                <a:close/>
              </a:path>
            </a:pathLst>
          </a:custGeom>
          <a:solidFill>
            <a:schemeClr val="accent2"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6" name="Freeform 25"/>
          <p:cNvSpPr/>
          <p:nvPr/>
        </p:nvSpPr>
        <p:spPr>
          <a:xfrm>
            <a:off x="10941783" y="-8468"/>
            <a:ext cx="1270575" cy="6866467"/>
          </a:xfrm>
          <a:custGeom>
            <a:avLst/>
            <a:gdLst>
              <a:gd name="connsiteX0" fmla="*/ 0 w 1244600"/>
              <a:gd name="connsiteY0" fmla="*/ 0 h 6874934"/>
              <a:gd name="connsiteX1" fmla="*/ 1117600 w 1244600"/>
              <a:gd name="connsiteY1" fmla="*/ 6866467 h 6874934"/>
              <a:gd name="connsiteX2" fmla="*/ 1244600 w 1244600"/>
              <a:gd name="connsiteY2" fmla="*/ 6874934 h 6874934"/>
              <a:gd name="connsiteX3" fmla="*/ 1236134 w 1244600"/>
              <a:gd name="connsiteY3" fmla="*/ 0 h 6874934"/>
              <a:gd name="connsiteX4" fmla="*/ 0 w 1244600"/>
              <a:gd name="connsiteY4" fmla="*/ 0 h 6874934"/>
              <a:gd name="connsiteX0" fmla="*/ 0 w 1253067"/>
              <a:gd name="connsiteY0" fmla="*/ 0 h 6874934"/>
              <a:gd name="connsiteX1" fmla="*/ 1117600 w 1253067"/>
              <a:gd name="connsiteY1" fmla="*/ 6866467 h 6874934"/>
              <a:gd name="connsiteX2" fmla="*/ 1244600 w 1253067"/>
              <a:gd name="connsiteY2" fmla="*/ 6874934 h 6874934"/>
              <a:gd name="connsiteX3" fmla="*/ 1253067 w 1253067"/>
              <a:gd name="connsiteY3" fmla="*/ 0 h 6874934"/>
              <a:gd name="connsiteX4" fmla="*/ 0 w 1253067"/>
              <a:gd name="connsiteY4" fmla="*/ 0 h 6874934"/>
              <a:gd name="connsiteX0" fmla="*/ 0 w 1270244"/>
              <a:gd name="connsiteY0" fmla="*/ 0 h 6866467"/>
              <a:gd name="connsiteX1" fmla="*/ 1117600 w 1270244"/>
              <a:gd name="connsiteY1" fmla="*/ 6866467 h 6866467"/>
              <a:gd name="connsiteX2" fmla="*/ 1270000 w 1270244"/>
              <a:gd name="connsiteY2" fmla="*/ 6866467 h 6866467"/>
              <a:gd name="connsiteX3" fmla="*/ 1253067 w 1270244"/>
              <a:gd name="connsiteY3" fmla="*/ 0 h 6866467"/>
              <a:gd name="connsiteX4" fmla="*/ 0 w 1270244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0244" h="6866467">
                <a:moveTo>
                  <a:pt x="0" y="0"/>
                </a:moveTo>
                <a:lnTo>
                  <a:pt x="1117600" y="6866467"/>
                </a:lnTo>
                <a:lnTo>
                  <a:pt x="1270000" y="6866467"/>
                </a:lnTo>
                <a:cubicBezTo>
                  <a:pt x="1272822" y="4574822"/>
                  <a:pt x="1250245" y="2291645"/>
                  <a:pt x="1253067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7" name="Freeform 26"/>
          <p:cNvSpPr/>
          <p:nvPr/>
        </p:nvSpPr>
        <p:spPr>
          <a:xfrm>
            <a:off x="10398336" y="3597855"/>
            <a:ext cx="1820807" cy="3268133"/>
          </a:xfrm>
          <a:custGeom>
            <a:avLst/>
            <a:gdLst>
              <a:gd name="connsiteX0" fmla="*/ 0 w 1820333"/>
              <a:gd name="connsiteY0" fmla="*/ 3268133 h 3268133"/>
              <a:gd name="connsiteX1" fmla="*/ 1811866 w 1820333"/>
              <a:gd name="connsiteY1" fmla="*/ 0 h 3268133"/>
              <a:gd name="connsiteX2" fmla="*/ 1820333 w 1820333"/>
              <a:gd name="connsiteY2" fmla="*/ 3259666 h 3268133"/>
              <a:gd name="connsiteX3" fmla="*/ 0 w 1820333"/>
              <a:gd name="connsiteY3" fmla="*/ 3268133 h 3268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20333" h="3268133">
                <a:moveTo>
                  <a:pt x="0" y="3268133"/>
                </a:moveTo>
                <a:lnTo>
                  <a:pt x="1811866" y="0"/>
                </a:lnTo>
                <a:cubicBezTo>
                  <a:pt x="1814688" y="1086555"/>
                  <a:pt x="1817511" y="2173111"/>
                  <a:pt x="1820333" y="3259666"/>
                </a:cubicBezTo>
                <a:lnTo>
                  <a:pt x="0" y="3268133"/>
                </a:lnTo>
                <a:close/>
              </a:path>
            </a:pathLst>
          </a:custGeom>
          <a:solidFill>
            <a:schemeClr val="accent1">
              <a:lumMod val="75000"/>
              <a:alpha val="66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512" y="2700868"/>
            <a:ext cx="8598907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512" y="4527448"/>
            <a:ext cx="8598907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FFB92-E53C-4167-A4B2-0D08991C4998}" type="datetime1">
              <a:rPr lang="en-US" smtClean="0"/>
              <a:t>8/17/2012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Ứng dụng jQuery vào thiết kế web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C63CA-A47D-401E-8AB9-D15E3BCD7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0451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Straight Connector 17"/>
          <p:cNvCxnSpPr/>
          <p:nvPr/>
        </p:nvCxnSpPr>
        <p:spPr>
          <a:xfrm>
            <a:off x="9373453" y="0"/>
            <a:ext cx="1219518" cy="6858000"/>
          </a:xfrm>
          <a:prstGeom prst="line">
            <a:avLst/>
          </a:prstGeom>
          <a:ln w="9525"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7427201" y="3681414"/>
            <a:ext cx="4764799" cy="3176587"/>
          </a:xfrm>
          <a:prstGeom prst="line">
            <a:avLst/>
          </a:prstGeom>
          <a:ln w="9525"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Freeform 20"/>
          <p:cNvSpPr/>
          <p:nvPr/>
        </p:nvSpPr>
        <p:spPr>
          <a:xfrm>
            <a:off x="-8469" y="4013201"/>
            <a:ext cx="457319" cy="2853267"/>
          </a:xfrm>
          <a:custGeom>
            <a:avLst/>
            <a:gdLst>
              <a:gd name="connsiteX0" fmla="*/ 0 w 457200"/>
              <a:gd name="connsiteY0" fmla="*/ 0 h 2853267"/>
              <a:gd name="connsiteX1" fmla="*/ 457200 w 457200"/>
              <a:gd name="connsiteY1" fmla="*/ 2853267 h 2853267"/>
              <a:gd name="connsiteX2" fmla="*/ 0 w 457200"/>
              <a:gd name="connsiteY2" fmla="*/ 2844800 h 2853267"/>
              <a:gd name="connsiteX3" fmla="*/ 0 w 457200"/>
              <a:gd name="connsiteY3" fmla="*/ 0 h 2853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7200" h="2853267">
                <a:moveTo>
                  <a:pt x="0" y="0"/>
                </a:moveTo>
                <a:lnTo>
                  <a:pt x="457200" y="2853267"/>
                </a:lnTo>
                <a:lnTo>
                  <a:pt x="0" y="2844800"/>
                </a:lnTo>
                <a:cubicBezTo>
                  <a:pt x="2822" y="1905000"/>
                  <a:pt x="5645" y="965200"/>
                  <a:pt x="0" y="0"/>
                </a:cubicBezTo>
                <a:close/>
              </a:path>
            </a:pathLst>
          </a:custGeom>
          <a:solidFill>
            <a:schemeClr val="accent1"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800"/>
          </a:p>
        </p:txBody>
      </p:sp>
      <p:sp>
        <p:nvSpPr>
          <p:cNvPr id="22" name="Freeform 21"/>
          <p:cNvSpPr/>
          <p:nvPr/>
        </p:nvSpPr>
        <p:spPr>
          <a:xfrm>
            <a:off x="9188726" y="-8467"/>
            <a:ext cx="3006450" cy="6866467"/>
          </a:xfrm>
          <a:custGeom>
            <a:avLst/>
            <a:gdLst>
              <a:gd name="connsiteX0" fmla="*/ 2023534 w 3005667"/>
              <a:gd name="connsiteY0" fmla="*/ 8467 h 6866467"/>
              <a:gd name="connsiteX1" fmla="*/ 0 w 3005667"/>
              <a:gd name="connsiteY1" fmla="*/ 6866467 h 6866467"/>
              <a:gd name="connsiteX2" fmla="*/ 2997200 w 3005667"/>
              <a:gd name="connsiteY2" fmla="*/ 6858000 h 6866467"/>
              <a:gd name="connsiteX3" fmla="*/ 3005667 w 3005667"/>
              <a:gd name="connsiteY3" fmla="*/ 0 h 6866467"/>
              <a:gd name="connsiteX4" fmla="*/ 2023534 w 3005667"/>
              <a:gd name="connsiteY4" fmla="*/ 8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05667" h="6866467">
                <a:moveTo>
                  <a:pt x="2023534" y="8467"/>
                </a:moveTo>
                <a:lnTo>
                  <a:pt x="0" y="6866467"/>
                </a:lnTo>
                <a:lnTo>
                  <a:pt x="2997200" y="6858000"/>
                </a:lnTo>
                <a:cubicBezTo>
                  <a:pt x="3000022" y="4572000"/>
                  <a:pt x="3002845" y="2286000"/>
                  <a:pt x="3005667" y="0"/>
                </a:cubicBezTo>
                <a:lnTo>
                  <a:pt x="2023534" y="8467"/>
                </a:lnTo>
                <a:close/>
              </a:path>
            </a:pathLst>
          </a:custGeom>
          <a:solidFill>
            <a:schemeClr val="accent1">
              <a:alpha val="36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3" name="Freeform 22"/>
          <p:cNvSpPr/>
          <p:nvPr/>
        </p:nvSpPr>
        <p:spPr>
          <a:xfrm>
            <a:off x="9603701" y="-8467"/>
            <a:ext cx="2591475" cy="6866467"/>
          </a:xfrm>
          <a:custGeom>
            <a:avLst/>
            <a:gdLst>
              <a:gd name="connsiteX0" fmla="*/ 0 w 2590800"/>
              <a:gd name="connsiteY0" fmla="*/ 0 h 6866467"/>
              <a:gd name="connsiteX1" fmla="*/ 1202267 w 2590800"/>
              <a:gd name="connsiteY1" fmla="*/ 6866467 h 6866467"/>
              <a:gd name="connsiteX2" fmla="*/ 2590800 w 2590800"/>
              <a:gd name="connsiteY2" fmla="*/ 6866467 h 6866467"/>
              <a:gd name="connsiteX3" fmla="*/ 2582333 w 2590800"/>
              <a:gd name="connsiteY3" fmla="*/ 0 h 6866467"/>
              <a:gd name="connsiteX4" fmla="*/ 0 w 2590800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90800" h="6866467">
                <a:moveTo>
                  <a:pt x="0" y="0"/>
                </a:moveTo>
                <a:lnTo>
                  <a:pt x="1202267" y="6866467"/>
                </a:lnTo>
                <a:lnTo>
                  <a:pt x="2590800" y="6866467"/>
                </a:lnTo>
                <a:cubicBezTo>
                  <a:pt x="2587978" y="4577645"/>
                  <a:pt x="2585155" y="2288822"/>
                  <a:pt x="2582333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4" name="Freeform 23"/>
          <p:cNvSpPr/>
          <p:nvPr/>
        </p:nvSpPr>
        <p:spPr>
          <a:xfrm>
            <a:off x="8934660" y="3048000"/>
            <a:ext cx="3260516" cy="3810000"/>
          </a:xfrm>
          <a:custGeom>
            <a:avLst/>
            <a:gdLst>
              <a:gd name="connsiteX0" fmla="*/ 0 w 3259667"/>
              <a:gd name="connsiteY0" fmla="*/ 3810000 h 3810000"/>
              <a:gd name="connsiteX1" fmla="*/ 3251200 w 3259667"/>
              <a:gd name="connsiteY1" fmla="*/ 0 h 3810000"/>
              <a:gd name="connsiteX2" fmla="*/ 3259667 w 3259667"/>
              <a:gd name="connsiteY2" fmla="*/ 3810000 h 3810000"/>
              <a:gd name="connsiteX3" fmla="*/ 0 w 3259667"/>
              <a:gd name="connsiteY3" fmla="*/ 3810000 h 38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59667" h="3810000">
                <a:moveTo>
                  <a:pt x="0" y="3810000"/>
                </a:moveTo>
                <a:lnTo>
                  <a:pt x="3251200" y="0"/>
                </a:lnTo>
                <a:cubicBezTo>
                  <a:pt x="3254022" y="1270000"/>
                  <a:pt x="3256845" y="2540000"/>
                  <a:pt x="3259667" y="3810000"/>
                </a:cubicBezTo>
                <a:lnTo>
                  <a:pt x="0" y="3810000"/>
                </a:lnTo>
                <a:close/>
              </a:path>
            </a:pathLst>
          </a:custGeom>
          <a:solidFill>
            <a:schemeClr val="accent1">
              <a:lumMod val="75000"/>
              <a:alpha val="66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5" name="Freeform 24"/>
          <p:cNvSpPr/>
          <p:nvPr/>
        </p:nvSpPr>
        <p:spPr>
          <a:xfrm>
            <a:off x="9341166" y="-8467"/>
            <a:ext cx="2854010" cy="6866467"/>
          </a:xfrm>
          <a:custGeom>
            <a:avLst/>
            <a:gdLst>
              <a:gd name="connsiteX0" fmla="*/ 0 w 2853267"/>
              <a:gd name="connsiteY0" fmla="*/ 0 h 6866467"/>
              <a:gd name="connsiteX1" fmla="*/ 2472267 w 2853267"/>
              <a:gd name="connsiteY1" fmla="*/ 6866467 h 6866467"/>
              <a:gd name="connsiteX2" fmla="*/ 2853267 w 2853267"/>
              <a:gd name="connsiteY2" fmla="*/ 6858000 h 6866467"/>
              <a:gd name="connsiteX3" fmla="*/ 2853267 w 2853267"/>
              <a:gd name="connsiteY3" fmla="*/ 0 h 6866467"/>
              <a:gd name="connsiteX4" fmla="*/ 0 w 2853267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53267" h="6866467">
                <a:moveTo>
                  <a:pt x="0" y="0"/>
                </a:moveTo>
                <a:lnTo>
                  <a:pt x="2472267" y="6866467"/>
                </a:lnTo>
                <a:lnTo>
                  <a:pt x="2853267" y="6858000"/>
                </a:lnTo>
                <a:lnTo>
                  <a:pt x="2853267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  <a:alpha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6" name="Freeform 25"/>
          <p:cNvSpPr/>
          <p:nvPr/>
        </p:nvSpPr>
        <p:spPr>
          <a:xfrm>
            <a:off x="10907908" y="-8467"/>
            <a:ext cx="1287268" cy="6866467"/>
          </a:xfrm>
          <a:custGeom>
            <a:avLst/>
            <a:gdLst>
              <a:gd name="connsiteX0" fmla="*/ 1016000 w 1286933"/>
              <a:gd name="connsiteY0" fmla="*/ 0 h 6866467"/>
              <a:gd name="connsiteX1" fmla="*/ 0 w 1286933"/>
              <a:gd name="connsiteY1" fmla="*/ 6866467 h 6866467"/>
              <a:gd name="connsiteX2" fmla="*/ 1286933 w 1286933"/>
              <a:gd name="connsiteY2" fmla="*/ 6866467 h 6866467"/>
              <a:gd name="connsiteX3" fmla="*/ 1278466 w 1286933"/>
              <a:gd name="connsiteY3" fmla="*/ 0 h 6866467"/>
              <a:gd name="connsiteX4" fmla="*/ 1016000 w 1286933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86933" h="6866467">
                <a:moveTo>
                  <a:pt x="1016000" y="0"/>
                </a:moveTo>
                <a:lnTo>
                  <a:pt x="0" y="6866467"/>
                </a:lnTo>
                <a:lnTo>
                  <a:pt x="1286933" y="6866467"/>
                </a:lnTo>
                <a:cubicBezTo>
                  <a:pt x="1284111" y="4577645"/>
                  <a:pt x="1281288" y="2288822"/>
                  <a:pt x="1278466" y="0"/>
                </a:cubicBezTo>
                <a:lnTo>
                  <a:pt x="1016000" y="0"/>
                </a:lnTo>
                <a:close/>
              </a:path>
            </a:pathLst>
          </a:custGeom>
          <a:solidFill>
            <a:schemeClr val="accent2"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7" name="Freeform 26"/>
          <p:cNvSpPr/>
          <p:nvPr/>
        </p:nvSpPr>
        <p:spPr>
          <a:xfrm>
            <a:off x="10941783" y="-8468"/>
            <a:ext cx="1270575" cy="6866467"/>
          </a:xfrm>
          <a:custGeom>
            <a:avLst/>
            <a:gdLst>
              <a:gd name="connsiteX0" fmla="*/ 0 w 1244600"/>
              <a:gd name="connsiteY0" fmla="*/ 0 h 6874934"/>
              <a:gd name="connsiteX1" fmla="*/ 1117600 w 1244600"/>
              <a:gd name="connsiteY1" fmla="*/ 6866467 h 6874934"/>
              <a:gd name="connsiteX2" fmla="*/ 1244600 w 1244600"/>
              <a:gd name="connsiteY2" fmla="*/ 6874934 h 6874934"/>
              <a:gd name="connsiteX3" fmla="*/ 1236134 w 1244600"/>
              <a:gd name="connsiteY3" fmla="*/ 0 h 6874934"/>
              <a:gd name="connsiteX4" fmla="*/ 0 w 1244600"/>
              <a:gd name="connsiteY4" fmla="*/ 0 h 6874934"/>
              <a:gd name="connsiteX0" fmla="*/ 0 w 1253067"/>
              <a:gd name="connsiteY0" fmla="*/ 0 h 6874934"/>
              <a:gd name="connsiteX1" fmla="*/ 1117600 w 1253067"/>
              <a:gd name="connsiteY1" fmla="*/ 6866467 h 6874934"/>
              <a:gd name="connsiteX2" fmla="*/ 1244600 w 1253067"/>
              <a:gd name="connsiteY2" fmla="*/ 6874934 h 6874934"/>
              <a:gd name="connsiteX3" fmla="*/ 1253067 w 1253067"/>
              <a:gd name="connsiteY3" fmla="*/ 0 h 6874934"/>
              <a:gd name="connsiteX4" fmla="*/ 0 w 1253067"/>
              <a:gd name="connsiteY4" fmla="*/ 0 h 6874934"/>
              <a:gd name="connsiteX0" fmla="*/ 0 w 1270244"/>
              <a:gd name="connsiteY0" fmla="*/ 0 h 6866467"/>
              <a:gd name="connsiteX1" fmla="*/ 1117600 w 1270244"/>
              <a:gd name="connsiteY1" fmla="*/ 6866467 h 6866467"/>
              <a:gd name="connsiteX2" fmla="*/ 1270000 w 1270244"/>
              <a:gd name="connsiteY2" fmla="*/ 6866467 h 6866467"/>
              <a:gd name="connsiteX3" fmla="*/ 1253067 w 1270244"/>
              <a:gd name="connsiteY3" fmla="*/ 0 h 6866467"/>
              <a:gd name="connsiteX4" fmla="*/ 0 w 1270244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0244" h="6866467">
                <a:moveTo>
                  <a:pt x="0" y="0"/>
                </a:moveTo>
                <a:lnTo>
                  <a:pt x="1117600" y="6866467"/>
                </a:lnTo>
                <a:lnTo>
                  <a:pt x="1270000" y="6866467"/>
                </a:lnTo>
                <a:cubicBezTo>
                  <a:pt x="1272822" y="4574822"/>
                  <a:pt x="1250245" y="2291645"/>
                  <a:pt x="1253067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8" name="Freeform 27"/>
          <p:cNvSpPr/>
          <p:nvPr/>
        </p:nvSpPr>
        <p:spPr>
          <a:xfrm>
            <a:off x="10398336" y="3597855"/>
            <a:ext cx="1820807" cy="3268133"/>
          </a:xfrm>
          <a:custGeom>
            <a:avLst/>
            <a:gdLst>
              <a:gd name="connsiteX0" fmla="*/ 0 w 1820333"/>
              <a:gd name="connsiteY0" fmla="*/ 3268133 h 3268133"/>
              <a:gd name="connsiteX1" fmla="*/ 1811866 w 1820333"/>
              <a:gd name="connsiteY1" fmla="*/ 0 h 3268133"/>
              <a:gd name="connsiteX2" fmla="*/ 1820333 w 1820333"/>
              <a:gd name="connsiteY2" fmla="*/ 3259666 h 3268133"/>
              <a:gd name="connsiteX3" fmla="*/ 0 w 1820333"/>
              <a:gd name="connsiteY3" fmla="*/ 3268133 h 3268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20333" h="3268133">
                <a:moveTo>
                  <a:pt x="0" y="3268133"/>
                </a:moveTo>
                <a:lnTo>
                  <a:pt x="1811866" y="0"/>
                </a:lnTo>
                <a:cubicBezTo>
                  <a:pt x="1814688" y="1086555"/>
                  <a:pt x="1817511" y="2173111"/>
                  <a:pt x="1820333" y="3259666"/>
                </a:cubicBezTo>
                <a:lnTo>
                  <a:pt x="0" y="3268133"/>
                </a:lnTo>
                <a:close/>
              </a:path>
            </a:pathLst>
          </a:custGeom>
          <a:solidFill>
            <a:schemeClr val="accent1">
              <a:lumMod val="75000"/>
              <a:alpha val="66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511" y="276102"/>
            <a:ext cx="8926189" cy="73435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511" y="1295020"/>
            <a:ext cx="4512407" cy="485424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1295" y="1295022"/>
            <a:ext cx="4512406" cy="485424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29560-FFB7-435E-9088-D88C847ACA48}" type="datetime1">
              <a:rPr lang="en-US" smtClean="0"/>
              <a:t>8/17/2012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Ứng dụng jQuery vào thiết kế web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C63CA-A47D-401E-8AB9-D15E3BCD7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0253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Straight Connector 20"/>
          <p:cNvCxnSpPr/>
          <p:nvPr/>
        </p:nvCxnSpPr>
        <p:spPr>
          <a:xfrm>
            <a:off x="9373453" y="0"/>
            <a:ext cx="1219518" cy="6858000"/>
          </a:xfrm>
          <a:prstGeom prst="line">
            <a:avLst/>
          </a:prstGeom>
          <a:ln w="9525"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V="1">
            <a:off x="7427201" y="3681414"/>
            <a:ext cx="4764799" cy="3176587"/>
          </a:xfrm>
          <a:prstGeom prst="line">
            <a:avLst/>
          </a:prstGeom>
          <a:ln w="9525"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Freeform 22"/>
          <p:cNvSpPr/>
          <p:nvPr/>
        </p:nvSpPr>
        <p:spPr>
          <a:xfrm>
            <a:off x="-8469" y="4013201"/>
            <a:ext cx="457319" cy="2853267"/>
          </a:xfrm>
          <a:custGeom>
            <a:avLst/>
            <a:gdLst>
              <a:gd name="connsiteX0" fmla="*/ 0 w 457200"/>
              <a:gd name="connsiteY0" fmla="*/ 0 h 2853267"/>
              <a:gd name="connsiteX1" fmla="*/ 457200 w 457200"/>
              <a:gd name="connsiteY1" fmla="*/ 2853267 h 2853267"/>
              <a:gd name="connsiteX2" fmla="*/ 0 w 457200"/>
              <a:gd name="connsiteY2" fmla="*/ 2844800 h 2853267"/>
              <a:gd name="connsiteX3" fmla="*/ 0 w 457200"/>
              <a:gd name="connsiteY3" fmla="*/ 0 h 2853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7200" h="2853267">
                <a:moveTo>
                  <a:pt x="0" y="0"/>
                </a:moveTo>
                <a:lnTo>
                  <a:pt x="457200" y="2853267"/>
                </a:lnTo>
                <a:lnTo>
                  <a:pt x="0" y="2844800"/>
                </a:lnTo>
                <a:cubicBezTo>
                  <a:pt x="2822" y="1905000"/>
                  <a:pt x="5645" y="965200"/>
                  <a:pt x="0" y="0"/>
                </a:cubicBezTo>
                <a:close/>
              </a:path>
            </a:pathLst>
          </a:custGeom>
          <a:solidFill>
            <a:schemeClr val="accent1"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800"/>
          </a:p>
        </p:txBody>
      </p:sp>
      <p:sp>
        <p:nvSpPr>
          <p:cNvPr id="24" name="Freeform 23"/>
          <p:cNvSpPr/>
          <p:nvPr/>
        </p:nvSpPr>
        <p:spPr>
          <a:xfrm>
            <a:off x="9188726" y="-8467"/>
            <a:ext cx="3006450" cy="6866467"/>
          </a:xfrm>
          <a:custGeom>
            <a:avLst/>
            <a:gdLst>
              <a:gd name="connsiteX0" fmla="*/ 2023534 w 3005667"/>
              <a:gd name="connsiteY0" fmla="*/ 8467 h 6866467"/>
              <a:gd name="connsiteX1" fmla="*/ 0 w 3005667"/>
              <a:gd name="connsiteY1" fmla="*/ 6866467 h 6866467"/>
              <a:gd name="connsiteX2" fmla="*/ 2997200 w 3005667"/>
              <a:gd name="connsiteY2" fmla="*/ 6858000 h 6866467"/>
              <a:gd name="connsiteX3" fmla="*/ 3005667 w 3005667"/>
              <a:gd name="connsiteY3" fmla="*/ 0 h 6866467"/>
              <a:gd name="connsiteX4" fmla="*/ 2023534 w 3005667"/>
              <a:gd name="connsiteY4" fmla="*/ 8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05667" h="6866467">
                <a:moveTo>
                  <a:pt x="2023534" y="8467"/>
                </a:moveTo>
                <a:lnTo>
                  <a:pt x="0" y="6866467"/>
                </a:lnTo>
                <a:lnTo>
                  <a:pt x="2997200" y="6858000"/>
                </a:lnTo>
                <a:cubicBezTo>
                  <a:pt x="3000022" y="4572000"/>
                  <a:pt x="3002845" y="2286000"/>
                  <a:pt x="3005667" y="0"/>
                </a:cubicBezTo>
                <a:lnTo>
                  <a:pt x="2023534" y="8467"/>
                </a:lnTo>
                <a:close/>
              </a:path>
            </a:pathLst>
          </a:custGeom>
          <a:solidFill>
            <a:schemeClr val="accent1">
              <a:alpha val="36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5" name="Freeform 24"/>
          <p:cNvSpPr/>
          <p:nvPr/>
        </p:nvSpPr>
        <p:spPr>
          <a:xfrm>
            <a:off x="9603701" y="-8467"/>
            <a:ext cx="2591475" cy="6866467"/>
          </a:xfrm>
          <a:custGeom>
            <a:avLst/>
            <a:gdLst>
              <a:gd name="connsiteX0" fmla="*/ 0 w 2590800"/>
              <a:gd name="connsiteY0" fmla="*/ 0 h 6866467"/>
              <a:gd name="connsiteX1" fmla="*/ 1202267 w 2590800"/>
              <a:gd name="connsiteY1" fmla="*/ 6866467 h 6866467"/>
              <a:gd name="connsiteX2" fmla="*/ 2590800 w 2590800"/>
              <a:gd name="connsiteY2" fmla="*/ 6866467 h 6866467"/>
              <a:gd name="connsiteX3" fmla="*/ 2582333 w 2590800"/>
              <a:gd name="connsiteY3" fmla="*/ 0 h 6866467"/>
              <a:gd name="connsiteX4" fmla="*/ 0 w 2590800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90800" h="6866467">
                <a:moveTo>
                  <a:pt x="0" y="0"/>
                </a:moveTo>
                <a:lnTo>
                  <a:pt x="1202267" y="6866467"/>
                </a:lnTo>
                <a:lnTo>
                  <a:pt x="2590800" y="6866467"/>
                </a:lnTo>
                <a:cubicBezTo>
                  <a:pt x="2587978" y="4577645"/>
                  <a:pt x="2585155" y="2288822"/>
                  <a:pt x="2582333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6" name="Freeform 25"/>
          <p:cNvSpPr/>
          <p:nvPr/>
        </p:nvSpPr>
        <p:spPr>
          <a:xfrm>
            <a:off x="8934660" y="3048000"/>
            <a:ext cx="3260516" cy="3810000"/>
          </a:xfrm>
          <a:custGeom>
            <a:avLst/>
            <a:gdLst>
              <a:gd name="connsiteX0" fmla="*/ 0 w 3259667"/>
              <a:gd name="connsiteY0" fmla="*/ 3810000 h 3810000"/>
              <a:gd name="connsiteX1" fmla="*/ 3251200 w 3259667"/>
              <a:gd name="connsiteY1" fmla="*/ 0 h 3810000"/>
              <a:gd name="connsiteX2" fmla="*/ 3259667 w 3259667"/>
              <a:gd name="connsiteY2" fmla="*/ 3810000 h 3810000"/>
              <a:gd name="connsiteX3" fmla="*/ 0 w 3259667"/>
              <a:gd name="connsiteY3" fmla="*/ 3810000 h 38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59667" h="3810000">
                <a:moveTo>
                  <a:pt x="0" y="3810000"/>
                </a:moveTo>
                <a:lnTo>
                  <a:pt x="3251200" y="0"/>
                </a:lnTo>
                <a:cubicBezTo>
                  <a:pt x="3254022" y="1270000"/>
                  <a:pt x="3256845" y="2540000"/>
                  <a:pt x="3259667" y="3810000"/>
                </a:cubicBezTo>
                <a:lnTo>
                  <a:pt x="0" y="3810000"/>
                </a:lnTo>
                <a:close/>
              </a:path>
            </a:pathLst>
          </a:custGeom>
          <a:solidFill>
            <a:schemeClr val="accent1">
              <a:lumMod val="75000"/>
              <a:alpha val="66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7" name="Freeform 26"/>
          <p:cNvSpPr/>
          <p:nvPr/>
        </p:nvSpPr>
        <p:spPr>
          <a:xfrm>
            <a:off x="9341166" y="-8467"/>
            <a:ext cx="2854010" cy="6866467"/>
          </a:xfrm>
          <a:custGeom>
            <a:avLst/>
            <a:gdLst>
              <a:gd name="connsiteX0" fmla="*/ 0 w 2853267"/>
              <a:gd name="connsiteY0" fmla="*/ 0 h 6866467"/>
              <a:gd name="connsiteX1" fmla="*/ 2472267 w 2853267"/>
              <a:gd name="connsiteY1" fmla="*/ 6866467 h 6866467"/>
              <a:gd name="connsiteX2" fmla="*/ 2853267 w 2853267"/>
              <a:gd name="connsiteY2" fmla="*/ 6858000 h 6866467"/>
              <a:gd name="connsiteX3" fmla="*/ 2853267 w 2853267"/>
              <a:gd name="connsiteY3" fmla="*/ 0 h 6866467"/>
              <a:gd name="connsiteX4" fmla="*/ 0 w 2853267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53267" h="6866467">
                <a:moveTo>
                  <a:pt x="0" y="0"/>
                </a:moveTo>
                <a:lnTo>
                  <a:pt x="2472267" y="6866467"/>
                </a:lnTo>
                <a:lnTo>
                  <a:pt x="2853267" y="6858000"/>
                </a:lnTo>
                <a:lnTo>
                  <a:pt x="2853267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  <a:alpha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8" name="Freeform 27"/>
          <p:cNvSpPr/>
          <p:nvPr/>
        </p:nvSpPr>
        <p:spPr>
          <a:xfrm>
            <a:off x="10907908" y="-8467"/>
            <a:ext cx="1287268" cy="6866467"/>
          </a:xfrm>
          <a:custGeom>
            <a:avLst/>
            <a:gdLst>
              <a:gd name="connsiteX0" fmla="*/ 1016000 w 1286933"/>
              <a:gd name="connsiteY0" fmla="*/ 0 h 6866467"/>
              <a:gd name="connsiteX1" fmla="*/ 0 w 1286933"/>
              <a:gd name="connsiteY1" fmla="*/ 6866467 h 6866467"/>
              <a:gd name="connsiteX2" fmla="*/ 1286933 w 1286933"/>
              <a:gd name="connsiteY2" fmla="*/ 6866467 h 6866467"/>
              <a:gd name="connsiteX3" fmla="*/ 1278466 w 1286933"/>
              <a:gd name="connsiteY3" fmla="*/ 0 h 6866467"/>
              <a:gd name="connsiteX4" fmla="*/ 1016000 w 1286933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86933" h="6866467">
                <a:moveTo>
                  <a:pt x="1016000" y="0"/>
                </a:moveTo>
                <a:lnTo>
                  <a:pt x="0" y="6866467"/>
                </a:lnTo>
                <a:lnTo>
                  <a:pt x="1286933" y="6866467"/>
                </a:lnTo>
                <a:cubicBezTo>
                  <a:pt x="1284111" y="4577645"/>
                  <a:pt x="1281288" y="2288822"/>
                  <a:pt x="1278466" y="0"/>
                </a:cubicBezTo>
                <a:lnTo>
                  <a:pt x="1016000" y="0"/>
                </a:lnTo>
                <a:close/>
              </a:path>
            </a:pathLst>
          </a:custGeom>
          <a:solidFill>
            <a:schemeClr val="accent2"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9" name="Freeform 28"/>
          <p:cNvSpPr/>
          <p:nvPr/>
        </p:nvSpPr>
        <p:spPr>
          <a:xfrm>
            <a:off x="10941783" y="-8468"/>
            <a:ext cx="1270575" cy="6866467"/>
          </a:xfrm>
          <a:custGeom>
            <a:avLst/>
            <a:gdLst>
              <a:gd name="connsiteX0" fmla="*/ 0 w 1244600"/>
              <a:gd name="connsiteY0" fmla="*/ 0 h 6874934"/>
              <a:gd name="connsiteX1" fmla="*/ 1117600 w 1244600"/>
              <a:gd name="connsiteY1" fmla="*/ 6866467 h 6874934"/>
              <a:gd name="connsiteX2" fmla="*/ 1244600 w 1244600"/>
              <a:gd name="connsiteY2" fmla="*/ 6874934 h 6874934"/>
              <a:gd name="connsiteX3" fmla="*/ 1236134 w 1244600"/>
              <a:gd name="connsiteY3" fmla="*/ 0 h 6874934"/>
              <a:gd name="connsiteX4" fmla="*/ 0 w 1244600"/>
              <a:gd name="connsiteY4" fmla="*/ 0 h 6874934"/>
              <a:gd name="connsiteX0" fmla="*/ 0 w 1253067"/>
              <a:gd name="connsiteY0" fmla="*/ 0 h 6874934"/>
              <a:gd name="connsiteX1" fmla="*/ 1117600 w 1253067"/>
              <a:gd name="connsiteY1" fmla="*/ 6866467 h 6874934"/>
              <a:gd name="connsiteX2" fmla="*/ 1244600 w 1253067"/>
              <a:gd name="connsiteY2" fmla="*/ 6874934 h 6874934"/>
              <a:gd name="connsiteX3" fmla="*/ 1253067 w 1253067"/>
              <a:gd name="connsiteY3" fmla="*/ 0 h 6874934"/>
              <a:gd name="connsiteX4" fmla="*/ 0 w 1253067"/>
              <a:gd name="connsiteY4" fmla="*/ 0 h 6874934"/>
              <a:gd name="connsiteX0" fmla="*/ 0 w 1270244"/>
              <a:gd name="connsiteY0" fmla="*/ 0 h 6866467"/>
              <a:gd name="connsiteX1" fmla="*/ 1117600 w 1270244"/>
              <a:gd name="connsiteY1" fmla="*/ 6866467 h 6866467"/>
              <a:gd name="connsiteX2" fmla="*/ 1270000 w 1270244"/>
              <a:gd name="connsiteY2" fmla="*/ 6866467 h 6866467"/>
              <a:gd name="connsiteX3" fmla="*/ 1253067 w 1270244"/>
              <a:gd name="connsiteY3" fmla="*/ 0 h 6866467"/>
              <a:gd name="connsiteX4" fmla="*/ 0 w 1270244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0244" h="6866467">
                <a:moveTo>
                  <a:pt x="0" y="0"/>
                </a:moveTo>
                <a:lnTo>
                  <a:pt x="1117600" y="6866467"/>
                </a:lnTo>
                <a:lnTo>
                  <a:pt x="1270000" y="6866467"/>
                </a:lnTo>
                <a:cubicBezTo>
                  <a:pt x="1272822" y="4574822"/>
                  <a:pt x="1250245" y="2291645"/>
                  <a:pt x="1253067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30" name="Freeform 29"/>
          <p:cNvSpPr/>
          <p:nvPr/>
        </p:nvSpPr>
        <p:spPr>
          <a:xfrm>
            <a:off x="10398336" y="3597855"/>
            <a:ext cx="1820807" cy="3268133"/>
          </a:xfrm>
          <a:custGeom>
            <a:avLst/>
            <a:gdLst>
              <a:gd name="connsiteX0" fmla="*/ 0 w 1820333"/>
              <a:gd name="connsiteY0" fmla="*/ 3268133 h 3268133"/>
              <a:gd name="connsiteX1" fmla="*/ 1811866 w 1820333"/>
              <a:gd name="connsiteY1" fmla="*/ 0 h 3268133"/>
              <a:gd name="connsiteX2" fmla="*/ 1820333 w 1820333"/>
              <a:gd name="connsiteY2" fmla="*/ 3259666 h 3268133"/>
              <a:gd name="connsiteX3" fmla="*/ 0 w 1820333"/>
              <a:gd name="connsiteY3" fmla="*/ 3268133 h 3268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20333" h="3268133">
                <a:moveTo>
                  <a:pt x="0" y="3268133"/>
                </a:moveTo>
                <a:lnTo>
                  <a:pt x="1811866" y="0"/>
                </a:lnTo>
                <a:cubicBezTo>
                  <a:pt x="1814688" y="1086555"/>
                  <a:pt x="1817511" y="2173111"/>
                  <a:pt x="1820333" y="3259666"/>
                </a:cubicBezTo>
                <a:lnTo>
                  <a:pt x="0" y="3268133"/>
                </a:lnTo>
                <a:close/>
              </a:path>
            </a:pathLst>
          </a:custGeom>
          <a:solidFill>
            <a:schemeClr val="accent1">
              <a:lumMod val="75000"/>
              <a:alpha val="66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2423" y="2160983"/>
            <a:ext cx="38302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922" y="2737246"/>
            <a:ext cx="4186713" cy="330411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44623" y="2160983"/>
            <a:ext cx="383179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9710" y="2737246"/>
            <a:ext cx="4186707" cy="330411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F9B89-881B-4743-B399-1A6E06D1E98F}" type="datetime1">
              <a:rPr lang="en-US" smtClean="0"/>
              <a:t>8/17/2012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Ứng dụng jQuery vào thiết kế web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C63CA-A47D-401E-8AB9-D15E3BCD7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120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Straight Connector 15"/>
          <p:cNvCxnSpPr/>
          <p:nvPr/>
        </p:nvCxnSpPr>
        <p:spPr>
          <a:xfrm>
            <a:off x="9373453" y="0"/>
            <a:ext cx="1219518" cy="6858000"/>
          </a:xfrm>
          <a:prstGeom prst="line">
            <a:avLst/>
          </a:prstGeom>
          <a:ln w="9525"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7427201" y="3681414"/>
            <a:ext cx="4764799" cy="3176587"/>
          </a:xfrm>
          <a:prstGeom prst="line">
            <a:avLst/>
          </a:prstGeom>
          <a:ln w="9525"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Freeform 18"/>
          <p:cNvSpPr/>
          <p:nvPr/>
        </p:nvSpPr>
        <p:spPr>
          <a:xfrm>
            <a:off x="-8469" y="4013201"/>
            <a:ext cx="457319" cy="2853267"/>
          </a:xfrm>
          <a:custGeom>
            <a:avLst/>
            <a:gdLst>
              <a:gd name="connsiteX0" fmla="*/ 0 w 457200"/>
              <a:gd name="connsiteY0" fmla="*/ 0 h 2853267"/>
              <a:gd name="connsiteX1" fmla="*/ 457200 w 457200"/>
              <a:gd name="connsiteY1" fmla="*/ 2853267 h 2853267"/>
              <a:gd name="connsiteX2" fmla="*/ 0 w 457200"/>
              <a:gd name="connsiteY2" fmla="*/ 2844800 h 2853267"/>
              <a:gd name="connsiteX3" fmla="*/ 0 w 457200"/>
              <a:gd name="connsiteY3" fmla="*/ 0 h 2853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7200" h="2853267">
                <a:moveTo>
                  <a:pt x="0" y="0"/>
                </a:moveTo>
                <a:lnTo>
                  <a:pt x="457200" y="2853267"/>
                </a:lnTo>
                <a:lnTo>
                  <a:pt x="0" y="2844800"/>
                </a:lnTo>
                <a:cubicBezTo>
                  <a:pt x="2822" y="1905000"/>
                  <a:pt x="5645" y="965200"/>
                  <a:pt x="0" y="0"/>
                </a:cubicBezTo>
                <a:close/>
              </a:path>
            </a:pathLst>
          </a:custGeom>
          <a:solidFill>
            <a:schemeClr val="accent1"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800"/>
          </a:p>
        </p:txBody>
      </p:sp>
      <p:sp>
        <p:nvSpPr>
          <p:cNvPr id="20" name="Freeform 19"/>
          <p:cNvSpPr/>
          <p:nvPr/>
        </p:nvSpPr>
        <p:spPr>
          <a:xfrm>
            <a:off x="9188726" y="-8467"/>
            <a:ext cx="3006450" cy="6866467"/>
          </a:xfrm>
          <a:custGeom>
            <a:avLst/>
            <a:gdLst>
              <a:gd name="connsiteX0" fmla="*/ 2023534 w 3005667"/>
              <a:gd name="connsiteY0" fmla="*/ 8467 h 6866467"/>
              <a:gd name="connsiteX1" fmla="*/ 0 w 3005667"/>
              <a:gd name="connsiteY1" fmla="*/ 6866467 h 6866467"/>
              <a:gd name="connsiteX2" fmla="*/ 2997200 w 3005667"/>
              <a:gd name="connsiteY2" fmla="*/ 6858000 h 6866467"/>
              <a:gd name="connsiteX3" fmla="*/ 3005667 w 3005667"/>
              <a:gd name="connsiteY3" fmla="*/ 0 h 6866467"/>
              <a:gd name="connsiteX4" fmla="*/ 2023534 w 3005667"/>
              <a:gd name="connsiteY4" fmla="*/ 8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05667" h="6866467">
                <a:moveTo>
                  <a:pt x="2023534" y="8467"/>
                </a:moveTo>
                <a:lnTo>
                  <a:pt x="0" y="6866467"/>
                </a:lnTo>
                <a:lnTo>
                  <a:pt x="2997200" y="6858000"/>
                </a:lnTo>
                <a:cubicBezTo>
                  <a:pt x="3000022" y="4572000"/>
                  <a:pt x="3002845" y="2286000"/>
                  <a:pt x="3005667" y="0"/>
                </a:cubicBezTo>
                <a:lnTo>
                  <a:pt x="2023534" y="8467"/>
                </a:lnTo>
                <a:close/>
              </a:path>
            </a:pathLst>
          </a:custGeom>
          <a:solidFill>
            <a:schemeClr val="accent1">
              <a:alpha val="36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1" name="Freeform 20"/>
          <p:cNvSpPr/>
          <p:nvPr/>
        </p:nvSpPr>
        <p:spPr>
          <a:xfrm>
            <a:off x="9603701" y="-8467"/>
            <a:ext cx="2591475" cy="6866467"/>
          </a:xfrm>
          <a:custGeom>
            <a:avLst/>
            <a:gdLst>
              <a:gd name="connsiteX0" fmla="*/ 0 w 2590800"/>
              <a:gd name="connsiteY0" fmla="*/ 0 h 6866467"/>
              <a:gd name="connsiteX1" fmla="*/ 1202267 w 2590800"/>
              <a:gd name="connsiteY1" fmla="*/ 6866467 h 6866467"/>
              <a:gd name="connsiteX2" fmla="*/ 2590800 w 2590800"/>
              <a:gd name="connsiteY2" fmla="*/ 6866467 h 6866467"/>
              <a:gd name="connsiteX3" fmla="*/ 2582333 w 2590800"/>
              <a:gd name="connsiteY3" fmla="*/ 0 h 6866467"/>
              <a:gd name="connsiteX4" fmla="*/ 0 w 2590800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90800" h="6866467">
                <a:moveTo>
                  <a:pt x="0" y="0"/>
                </a:moveTo>
                <a:lnTo>
                  <a:pt x="1202267" y="6866467"/>
                </a:lnTo>
                <a:lnTo>
                  <a:pt x="2590800" y="6866467"/>
                </a:lnTo>
                <a:cubicBezTo>
                  <a:pt x="2587978" y="4577645"/>
                  <a:pt x="2585155" y="2288822"/>
                  <a:pt x="2582333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2" name="Freeform 21"/>
          <p:cNvSpPr/>
          <p:nvPr/>
        </p:nvSpPr>
        <p:spPr>
          <a:xfrm>
            <a:off x="8934660" y="3048000"/>
            <a:ext cx="3260516" cy="3810000"/>
          </a:xfrm>
          <a:custGeom>
            <a:avLst/>
            <a:gdLst>
              <a:gd name="connsiteX0" fmla="*/ 0 w 3259667"/>
              <a:gd name="connsiteY0" fmla="*/ 3810000 h 3810000"/>
              <a:gd name="connsiteX1" fmla="*/ 3251200 w 3259667"/>
              <a:gd name="connsiteY1" fmla="*/ 0 h 3810000"/>
              <a:gd name="connsiteX2" fmla="*/ 3259667 w 3259667"/>
              <a:gd name="connsiteY2" fmla="*/ 3810000 h 3810000"/>
              <a:gd name="connsiteX3" fmla="*/ 0 w 3259667"/>
              <a:gd name="connsiteY3" fmla="*/ 3810000 h 38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59667" h="3810000">
                <a:moveTo>
                  <a:pt x="0" y="3810000"/>
                </a:moveTo>
                <a:lnTo>
                  <a:pt x="3251200" y="0"/>
                </a:lnTo>
                <a:cubicBezTo>
                  <a:pt x="3254022" y="1270000"/>
                  <a:pt x="3256845" y="2540000"/>
                  <a:pt x="3259667" y="3810000"/>
                </a:cubicBezTo>
                <a:lnTo>
                  <a:pt x="0" y="3810000"/>
                </a:lnTo>
                <a:close/>
              </a:path>
            </a:pathLst>
          </a:custGeom>
          <a:solidFill>
            <a:schemeClr val="accent1">
              <a:lumMod val="75000"/>
              <a:alpha val="66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3" name="Freeform 22"/>
          <p:cNvSpPr/>
          <p:nvPr/>
        </p:nvSpPr>
        <p:spPr>
          <a:xfrm>
            <a:off x="9341166" y="-8467"/>
            <a:ext cx="2854010" cy="6866467"/>
          </a:xfrm>
          <a:custGeom>
            <a:avLst/>
            <a:gdLst>
              <a:gd name="connsiteX0" fmla="*/ 0 w 2853267"/>
              <a:gd name="connsiteY0" fmla="*/ 0 h 6866467"/>
              <a:gd name="connsiteX1" fmla="*/ 2472267 w 2853267"/>
              <a:gd name="connsiteY1" fmla="*/ 6866467 h 6866467"/>
              <a:gd name="connsiteX2" fmla="*/ 2853267 w 2853267"/>
              <a:gd name="connsiteY2" fmla="*/ 6858000 h 6866467"/>
              <a:gd name="connsiteX3" fmla="*/ 2853267 w 2853267"/>
              <a:gd name="connsiteY3" fmla="*/ 0 h 6866467"/>
              <a:gd name="connsiteX4" fmla="*/ 0 w 2853267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53267" h="6866467">
                <a:moveTo>
                  <a:pt x="0" y="0"/>
                </a:moveTo>
                <a:lnTo>
                  <a:pt x="2472267" y="6866467"/>
                </a:lnTo>
                <a:lnTo>
                  <a:pt x="2853267" y="6858000"/>
                </a:lnTo>
                <a:lnTo>
                  <a:pt x="2853267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  <a:alpha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4" name="Freeform 23"/>
          <p:cNvSpPr/>
          <p:nvPr/>
        </p:nvSpPr>
        <p:spPr>
          <a:xfrm>
            <a:off x="10907908" y="-8467"/>
            <a:ext cx="1287268" cy="6866467"/>
          </a:xfrm>
          <a:custGeom>
            <a:avLst/>
            <a:gdLst>
              <a:gd name="connsiteX0" fmla="*/ 1016000 w 1286933"/>
              <a:gd name="connsiteY0" fmla="*/ 0 h 6866467"/>
              <a:gd name="connsiteX1" fmla="*/ 0 w 1286933"/>
              <a:gd name="connsiteY1" fmla="*/ 6866467 h 6866467"/>
              <a:gd name="connsiteX2" fmla="*/ 1286933 w 1286933"/>
              <a:gd name="connsiteY2" fmla="*/ 6866467 h 6866467"/>
              <a:gd name="connsiteX3" fmla="*/ 1278466 w 1286933"/>
              <a:gd name="connsiteY3" fmla="*/ 0 h 6866467"/>
              <a:gd name="connsiteX4" fmla="*/ 1016000 w 1286933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86933" h="6866467">
                <a:moveTo>
                  <a:pt x="1016000" y="0"/>
                </a:moveTo>
                <a:lnTo>
                  <a:pt x="0" y="6866467"/>
                </a:lnTo>
                <a:lnTo>
                  <a:pt x="1286933" y="6866467"/>
                </a:lnTo>
                <a:cubicBezTo>
                  <a:pt x="1284111" y="4577645"/>
                  <a:pt x="1281288" y="2288822"/>
                  <a:pt x="1278466" y="0"/>
                </a:cubicBezTo>
                <a:lnTo>
                  <a:pt x="1016000" y="0"/>
                </a:lnTo>
                <a:close/>
              </a:path>
            </a:pathLst>
          </a:custGeom>
          <a:solidFill>
            <a:schemeClr val="accent2"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5" name="Freeform 24"/>
          <p:cNvSpPr/>
          <p:nvPr/>
        </p:nvSpPr>
        <p:spPr>
          <a:xfrm>
            <a:off x="10941783" y="-8468"/>
            <a:ext cx="1270575" cy="6866467"/>
          </a:xfrm>
          <a:custGeom>
            <a:avLst/>
            <a:gdLst>
              <a:gd name="connsiteX0" fmla="*/ 0 w 1244600"/>
              <a:gd name="connsiteY0" fmla="*/ 0 h 6874934"/>
              <a:gd name="connsiteX1" fmla="*/ 1117600 w 1244600"/>
              <a:gd name="connsiteY1" fmla="*/ 6866467 h 6874934"/>
              <a:gd name="connsiteX2" fmla="*/ 1244600 w 1244600"/>
              <a:gd name="connsiteY2" fmla="*/ 6874934 h 6874934"/>
              <a:gd name="connsiteX3" fmla="*/ 1236134 w 1244600"/>
              <a:gd name="connsiteY3" fmla="*/ 0 h 6874934"/>
              <a:gd name="connsiteX4" fmla="*/ 0 w 1244600"/>
              <a:gd name="connsiteY4" fmla="*/ 0 h 6874934"/>
              <a:gd name="connsiteX0" fmla="*/ 0 w 1253067"/>
              <a:gd name="connsiteY0" fmla="*/ 0 h 6874934"/>
              <a:gd name="connsiteX1" fmla="*/ 1117600 w 1253067"/>
              <a:gd name="connsiteY1" fmla="*/ 6866467 h 6874934"/>
              <a:gd name="connsiteX2" fmla="*/ 1244600 w 1253067"/>
              <a:gd name="connsiteY2" fmla="*/ 6874934 h 6874934"/>
              <a:gd name="connsiteX3" fmla="*/ 1253067 w 1253067"/>
              <a:gd name="connsiteY3" fmla="*/ 0 h 6874934"/>
              <a:gd name="connsiteX4" fmla="*/ 0 w 1253067"/>
              <a:gd name="connsiteY4" fmla="*/ 0 h 6874934"/>
              <a:gd name="connsiteX0" fmla="*/ 0 w 1270244"/>
              <a:gd name="connsiteY0" fmla="*/ 0 h 6866467"/>
              <a:gd name="connsiteX1" fmla="*/ 1117600 w 1270244"/>
              <a:gd name="connsiteY1" fmla="*/ 6866467 h 6866467"/>
              <a:gd name="connsiteX2" fmla="*/ 1270000 w 1270244"/>
              <a:gd name="connsiteY2" fmla="*/ 6866467 h 6866467"/>
              <a:gd name="connsiteX3" fmla="*/ 1253067 w 1270244"/>
              <a:gd name="connsiteY3" fmla="*/ 0 h 6866467"/>
              <a:gd name="connsiteX4" fmla="*/ 0 w 1270244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0244" h="6866467">
                <a:moveTo>
                  <a:pt x="0" y="0"/>
                </a:moveTo>
                <a:lnTo>
                  <a:pt x="1117600" y="6866467"/>
                </a:lnTo>
                <a:lnTo>
                  <a:pt x="1270000" y="6866467"/>
                </a:lnTo>
                <a:cubicBezTo>
                  <a:pt x="1272822" y="4574822"/>
                  <a:pt x="1250245" y="2291645"/>
                  <a:pt x="1253067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6" name="Freeform 25"/>
          <p:cNvSpPr/>
          <p:nvPr/>
        </p:nvSpPr>
        <p:spPr>
          <a:xfrm>
            <a:off x="10398336" y="3597855"/>
            <a:ext cx="1820807" cy="3268133"/>
          </a:xfrm>
          <a:custGeom>
            <a:avLst/>
            <a:gdLst>
              <a:gd name="connsiteX0" fmla="*/ 0 w 1820333"/>
              <a:gd name="connsiteY0" fmla="*/ 3268133 h 3268133"/>
              <a:gd name="connsiteX1" fmla="*/ 1811866 w 1820333"/>
              <a:gd name="connsiteY1" fmla="*/ 0 h 3268133"/>
              <a:gd name="connsiteX2" fmla="*/ 1820333 w 1820333"/>
              <a:gd name="connsiteY2" fmla="*/ 3259666 h 3268133"/>
              <a:gd name="connsiteX3" fmla="*/ 0 w 1820333"/>
              <a:gd name="connsiteY3" fmla="*/ 3268133 h 3268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20333" h="3268133">
                <a:moveTo>
                  <a:pt x="0" y="3268133"/>
                </a:moveTo>
                <a:lnTo>
                  <a:pt x="1811866" y="0"/>
                </a:lnTo>
                <a:cubicBezTo>
                  <a:pt x="1814688" y="1086555"/>
                  <a:pt x="1817511" y="2173111"/>
                  <a:pt x="1820333" y="3259666"/>
                </a:cubicBezTo>
                <a:lnTo>
                  <a:pt x="0" y="3268133"/>
                </a:lnTo>
                <a:close/>
              </a:path>
            </a:pathLst>
          </a:custGeom>
          <a:solidFill>
            <a:schemeClr val="accent1">
              <a:lumMod val="75000"/>
              <a:alpha val="66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511" y="609600"/>
            <a:ext cx="8598907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91954-DC32-478A-BBC9-02AB67BAB57D}" type="datetime1">
              <a:rPr lang="en-US" smtClean="0"/>
              <a:t>8/17/2012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Ứng dụng jQuery vào thiết kế web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C63CA-A47D-401E-8AB9-D15E3BCD7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7672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D584E-783D-423D-990D-17DF3836DE27}" type="datetime1">
              <a:rPr lang="en-US" smtClean="0"/>
              <a:t>8/17/2012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Ứng dụng jQuery vào thiết kế web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C63CA-A47D-401E-8AB9-D15E3BCD77DC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9373453" y="0"/>
            <a:ext cx="1219518" cy="6858000"/>
          </a:xfrm>
          <a:prstGeom prst="line">
            <a:avLst/>
          </a:prstGeom>
          <a:ln w="9525"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7427201" y="3681414"/>
            <a:ext cx="4764799" cy="3176587"/>
          </a:xfrm>
          <a:prstGeom prst="line">
            <a:avLst/>
          </a:prstGeom>
          <a:ln w="9525"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Freeform 18"/>
          <p:cNvSpPr/>
          <p:nvPr/>
        </p:nvSpPr>
        <p:spPr>
          <a:xfrm>
            <a:off x="-8469" y="4013201"/>
            <a:ext cx="457319" cy="2853267"/>
          </a:xfrm>
          <a:custGeom>
            <a:avLst/>
            <a:gdLst>
              <a:gd name="connsiteX0" fmla="*/ 0 w 457200"/>
              <a:gd name="connsiteY0" fmla="*/ 0 h 2853267"/>
              <a:gd name="connsiteX1" fmla="*/ 457200 w 457200"/>
              <a:gd name="connsiteY1" fmla="*/ 2853267 h 2853267"/>
              <a:gd name="connsiteX2" fmla="*/ 0 w 457200"/>
              <a:gd name="connsiteY2" fmla="*/ 2844800 h 2853267"/>
              <a:gd name="connsiteX3" fmla="*/ 0 w 457200"/>
              <a:gd name="connsiteY3" fmla="*/ 0 h 2853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7200" h="2853267">
                <a:moveTo>
                  <a:pt x="0" y="0"/>
                </a:moveTo>
                <a:lnTo>
                  <a:pt x="457200" y="2853267"/>
                </a:lnTo>
                <a:lnTo>
                  <a:pt x="0" y="2844800"/>
                </a:lnTo>
                <a:cubicBezTo>
                  <a:pt x="2822" y="1905000"/>
                  <a:pt x="5645" y="965200"/>
                  <a:pt x="0" y="0"/>
                </a:cubicBezTo>
                <a:close/>
              </a:path>
            </a:pathLst>
          </a:custGeom>
          <a:solidFill>
            <a:schemeClr val="accent1"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800"/>
          </a:p>
        </p:txBody>
      </p:sp>
      <p:sp>
        <p:nvSpPr>
          <p:cNvPr id="20" name="Freeform 19"/>
          <p:cNvSpPr/>
          <p:nvPr/>
        </p:nvSpPr>
        <p:spPr>
          <a:xfrm>
            <a:off x="9188726" y="-8467"/>
            <a:ext cx="3006450" cy="6866467"/>
          </a:xfrm>
          <a:custGeom>
            <a:avLst/>
            <a:gdLst>
              <a:gd name="connsiteX0" fmla="*/ 2023534 w 3005667"/>
              <a:gd name="connsiteY0" fmla="*/ 8467 h 6866467"/>
              <a:gd name="connsiteX1" fmla="*/ 0 w 3005667"/>
              <a:gd name="connsiteY1" fmla="*/ 6866467 h 6866467"/>
              <a:gd name="connsiteX2" fmla="*/ 2997200 w 3005667"/>
              <a:gd name="connsiteY2" fmla="*/ 6858000 h 6866467"/>
              <a:gd name="connsiteX3" fmla="*/ 3005667 w 3005667"/>
              <a:gd name="connsiteY3" fmla="*/ 0 h 6866467"/>
              <a:gd name="connsiteX4" fmla="*/ 2023534 w 3005667"/>
              <a:gd name="connsiteY4" fmla="*/ 8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05667" h="6866467">
                <a:moveTo>
                  <a:pt x="2023534" y="8467"/>
                </a:moveTo>
                <a:lnTo>
                  <a:pt x="0" y="6866467"/>
                </a:lnTo>
                <a:lnTo>
                  <a:pt x="2997200" y="6858000"/>
                </a:lnTo>
                <a:cubicBezTo>
                  <a:pt x="3000022" y="4572000"/>
                  <a:pt x="3002845" y="2286000"/>
                  <a:pt x="3005667" y="0"/>
                </a:cubicBezTo>
                <a:lnTo>
                  <a:pt x="2023534" y="8467"/>
                </a:lnTo>
                <a:close/>
              </a:path>
            </a:pathLst>
          </a:custGeom>
          <a:solidFill>
            <a:schemeClr val="accent1">
              <a:alpha val="36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1" name="Freeform 20"/>
          <p:cNvSpPr/>
          <p:nvPr/>
        </p:nvSpPr>
        <p:spPr>
          <a:xfrm>
            <a:off x="9603701" y="-8467"/>
            <a:ext cx="2591475" cy="6866467"/>
          </a:xfrm>
          <a:custGeom>
            <a:avLst/>
            <a:gdLst>
              <a:gd name="connsiteX0" fmla="*/ 0 w 2590800"/>
              <a:gd name="connsiteY0" fmla="*/ 0 h 6866467"/>
              <a:gd name="connsiteX1" fmla="*/ 1202267 w 2590800"/>
              <a:gd name="connsiteY1" fmla="*/ 6866467 h 6866467"/>
              <a:gd name="connsiteX2" fmla="*/ 2590800 w 2590800"/>
              <a:gd name="connsiteY2" fmla="*/ 6866467 h 6866467"/>
              <a:gd name="connsiteX3" fmla="*/ 2582333 w 2590800"/>
              <a:gd name="connsiteY3" fmla="*/ 0 h 6866467"/>
              <a:gd name="connsiteX4" fmla="*/ 0 w 2590800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90800" h="6866467">
                <a:moveTo>
                  <a:pt x="0" y="0"/>
                </a:moveTo>
                <a:lnTo>
                  <a:pt x="1202267" y="6866467"/>
                </a:lnTo>
                <a:lnTo>
                  <a:pt x="2590800" y="6866467"/>
                </a:lnTo>
                <a:cubicBezTo>
                  <a:pt x="2587978" y="4577645"/>
                  <a:pt x="2585155" y="2288822"/>
                  <a:pt x="2582333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2" name="Freeform 21"/>
          <p:cNvSpPr/>
          <p:nvPr/>
        </p:nvSpPr>
        <p:spPr>
          <a:xfrm>
            <a:off x="8934660" y="3048000"/>
            <a:ext cx="3260516" cy="3810000"/>
          </a:xfrm>
          <a:custGeom>
            <a:avLst/>
            <a:gdLst>
              <a:gd name="connsiteX0" fmla="*/ 0 w 3259667"/>
              <a:gd name="connsiteY0" fmla="*/ 3810000 h 3810000"/>
              <a:gd name="connsiteX1" fmla="*/ 3251200 w 3259667"/>
              <a:gd name="connsiteY1" fmla="*/ 0 h 3810000"/>
              <a:gd name="connsiteX2" fmla="*/ 3259667 w 3259667"/>
              <a:gd name="connsiteY2" fmla="*/ 3810000 h 3810000"/>
              <a:gd name="connsiteX3" fmla="*/ 0 w 3259667"/>
              <a:gd name="connsiteY3" fmla="*/ 3810000 h 38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59667" h="3810000">
                <a:moveTo>
                  <a:pt x="0" y="3810000"/>
                </a:moveTo>
                <a:lnTo>
                  <a:pt x="3251200" y="0"/>
                </a:lnTo>
                <a:cubicBezTo>
                  <a:pt x="3254022" y="1270000"/>
                  <a:pt x="3256845" y="2540000"/>
                  <a:pt x="3259667" y="3810000"/>
                </a:cubicBezTo>
                <a:lnTo>
                  <a:pt x="0" y="3810000"/>
                </a:lnTo>
                <a:close/>
              </a:path>
            </a:pathLst>
          </a:custGeom>
          <a:solidFill>
            <a:schemeClr val="accent1">
              <a:lumMod val="75000"/>
              <a:alpha val="66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3" name="Freeform 22"/>
          <p:cNvSpPr/>
          <p:nvPr/>
        </p:nvSpPr>
        <p:spPr>
          <a:xfrm>
            <a:off x="9341166" y="-8467"/>
            <a:ext cx="2854010" cy="6866467"/>
          </a:xfrm>
          <a:custGeom>
            <a:avLst/>
            <a:gdLst>
              <a:gd name="connsiteX0" fmla="*/ 0 w 2853267"/>
              <a:gd name="connsiteY0" fmla="*/ 0 h 6866467"/>
              <a:gd name="connsiteX1" fmla="*/ 2472267 w 2853267"/>
              <a:gd name="connsiteY1" fmla="*/ 6866467 h 6866467"/>
              <a:gd name="connsiteX2" fmla="*/ 2853267 w 2853267"/>
              <a:gd name="connsiteY2" fmla="*/ 6858000 h 6866467"/>
              <a:gd name="connsiteX3" fmla="*/ 2853267 w 2853267"/>
              <a:gd name="connsiteY3" fmla="*/ 0 h 6866467"/>
              <a:gd name="connsiteX4" fmla="*/ 0 w 2853267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53267" h="6866467">
                <a:moveTo>
                  <a:pt x="0" y="0"/>
                </a:moveTo>
                <a:lnTo>
                  <a:pt x="2472267" y="6866467"/>
                </a:lnTo>
                <a:lnTo>
                  <a:pt x="2853267" y="6858000"/>
                </a:lnTo>
                <a:lnTo>
                  <a:pt x="2853267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  <a:alpha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4" name="Freeform 23"/>
          <p:cNvSpPr/>
          <p:nvPr/>
        </p:nvSpPr>
        <p:spPr>
          <a:xfrm>
            <a:off x="10907908" y="-8467"/>
            <a:ext cx="1287268" cy="6866467"/>
          </a:xfrm>
          <a:custGeom>
            <a:avLst/>
            <a:gdLst>
              <a:gd name="connsiteX0" fmla="*/ 1016000 w 1286933"/>
              <a:gd name="connsiteY0" fmla="*/ 0 h 6866467"/>
              <a:gd name="connsiteX1" fmla="*/ 0 w 1286933"/>
              <a:gd name="connsiteY1" fmla="*/ 6866467 h 6866467"/>
              <a:gd name="connsiteX2" fmla="*/ 1286933 w 1286933"/>
              <a:gd name="connsiteY2" fmla="*/ 6866467 h 6866467"/>
              <a:gd name="connsiteX3" fmla="*/ 1278466 w 1286933"/>
              <a:gd name="connsiteY3" fmla="*/ 0 h 6866467"/>
              <a:gd name="connsiteX4" fmla="*/ 1016000 w 1286933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86933" h="6866467">
                <a:moveTo>
                  <a:pt x="1016000" y="0"/>
                </a:moveTo>
                <a:lnTo>
                  <a:pt x="0" y="6866467"/>
                </a:lnTo>
                <a:lnTo>
                  <a:pt x="1286933" y="6866467"/>
                </a:lnTo>
                <a:cubicBezTo>
                  <a:pt x="1284111" y="4577645"/>
                  <a:pt x="1281288" y="2288822"/>
                  <a:pt x="1278466" y="0"/>
                </a:cubicBezTo>
                <a:lnTo>
                  <a:pt x="1016000" y="0"/>
                </a:lnTo>
                <a:close/>
              </a:path>
            </a:pathLst>
          </a:custGeom>
          <a:solidFill>
            <a:schemeClr val="accent2"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5" name="Freeform 24"/>
          <p:cNvSpPr/>
          <p:nvPr/>
        </p:nvSpPr>
        <p:spPr>
          <a:xfrm>
            <a:off x="10941783" y="-8468"/>
            <a:ext cx="1270575" cy="6866467"/>
          </a:xfrm>
          <a:custGeom>
            <a:avLst/>
            <a:gdLst>
              <a:gd name="connsiteX0" fmla="*/ 0 w 1244600"/>
              <a:gd name="connsiteY0" fmla="*/ 0 h 6874934"/>
              <a:gd name="connsiteX1" fmla="*/ 1117600 w 1244600"/>
              <a:gd name="connsiteY1" fmla="*/ 6866467 h 6874934"/>
              <a:gd name="connsiteX2" fmla="*/ 1244600 w 1244600"/>
              <a:gd name="connsiteY2" fmla="*/ 6874934 h 6874934"/>
              <a:gd name="connsiteX3" fmla="*/ 1236134 w 1244600"/>
              <a:gd name="connsiteY3" fmla="*/ 0 h 6874934"/>
              <a:gd name="connsiteX4" fmla="*/ 0 w 1244600"/>
              <a:gd name="connsiteY4" fmla="*/ 0 h 6874934"/>
              <a:gd name="connsiteX0" fmla="*/ 0 w 1253067"/>
              <a:gd name="connsiteY0" fmla="*/ 0 h 6874934"/>
              <a:gd name="connsiteX1" fmla="*/ 1117600 w 1253067"/>
              <a:gd name="connsiteY1" fmla="*/ 6866467 h 6874934"/>
              <a:gd name="connsiteX2" fmla="*/ 1244600 w 1253067"/>
              <a:gd name="connsiteY2" fmla="*/ 6874934 h 6874934"/>
              <a:gd name="connsiteX3" fmla="*/ 1253067 w 1253067"/>
              <a:gd name="connsiteY3" fmla="*/ 0 h 6874934"/>
              <a:gd name="connsiteX4" fmla="*/ 0 w 1253067"/>
              <a:gd name="connsiteY4" fmla="*/ 0 h 6874934"/>
              <a:gd name="connsiteX0" fmla="*/ 0 w 1270244"/>
              <a:gd name="connsiteY0" fmla="*/ 0 h 6866467"/>
              <a:gd name="connsiteX1" fmla="*/ 1117600 w 1270244"/>
              <a:gd name="connsiteY1" fmla="*/ 6866467 h 6866467"/>
              <a:gd name="connsiteX2" fmla="*/ 1270000 w 1270244"/>
              <a:gd name="connsiteY2" fmla="*/ 6866467 h 6866467"/>
              <a:gd name="connsiteX3" fmla="*/ 1253067 w 1270244"/>
              <a:gd name="connsiteY3" fmla="*/ 0 h 6866467"/>
              <a:gd name="connsiteX4" fmla="*/ 0 w 1270244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0244" h="6866467">
                <a:moveTo>
                  <a:pt x="0" y="0"/>
                </a:moveTo>
                <a:lnTo>
                  <a:pt x="1117600" y="6866467"/>
                </a:lnTo>
                <a:lnTo>
                  <a:pt x="1270000" y="6866467"/>
                </a:lnTo>
                <a:cubicBezTo>
                  <a:pt x="1272822" y="4574822"/>
                  <a:pt x="1250245" y="2291645"/>
                  <a:pt x="1253067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6" name="Freeform 25"/>
          <p:cNvSpPr/>
          <p:nvPr/>
        </p:nvSpPr>
        <p:spPr>
          <a:xfrm>
            <a:off x="10398336" y="3597855"/>
            <a:ext cx="1820807" cy="3268133"/>
          </a:xfrm>
          <a:custGeom>
            <a:avLst/>
            <a:gdLst>
              <a:gd name="connsiteX0" fmla="*/ 0 w 1820333"/>
              <a:gd name="connsiteY0" fmla="*/ 3268133 h 3268133"/>
              <a:gd name="connsiteX1" fmla="*/ 1811866 w 1820333"/>
              <a:gd name="connsiteY1" fmla="*/ 0 h 3268133"/>
              <a:gd name="connsiteX2" fmla="*/ 1820333 w 1820333"/>
              <a:gd name="connsiteY2" fmla="*/ 3259666 h 3268133"/>
              <a:gd name="connsiteX3" fmla="*/ 0 w 1820333"/>
              <a:gd name="connsiteY3" fmla="*/ 3268133 h 3268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20333" h="3268133">
                <a:moveTo>
                  <a:pt x="0" y="3268133"/>
                </a:moveTo>
                <a:lnTo>
                  <a:pt x="1811866" y="0"/>
                </a:lnTo>
                <a:cubicBezTo>
                  <a:pt x="1814688" y="1086555"/>
                  <a:pt x="1817511" y="2173111"/>
                  <a:pt x="1820333" y="3259666"/>
                </a:cubicBezTo>
                <a:lnTo>
                  <a:pt x="0" y="3268133"/>
                </a:lnTo>
                <a:close/>
              </a:path>
            </a:pathLst>
          </a:custGeom>
          <a:solidFill>
            <a:schemeClr val="accent1">
              <a:lumMod val="75000"/>
              <a:alpha val="66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715722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Straight Connector 18"/>
          <p:cNvCxnSpPr/>
          <p:nvPr/>
        </p:nvCxnSpPr>
        <p:spPr>
          <a:xfrm>
            <a:off x="9373453" y="0"/>
            <a:ext cx="1219518" cy="6858000"/>
          </a:xfrm>
          <a:prstGeom prst="line">
            <a:avLst/>
          </a:prstGeom>
          <a:ln w="9525"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7427201" y="3681414"/>
            <a:ext cx="4764799" cy="3176587"/>
          </a:xfrm>
          <a:prstGeom prst="line">
            <a:avLst/>
          </a:prstGeom>
          <a:ln w="9525"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Freeform 20"/>
          <p:cNvSpPr/>
          <p:nvPr/>
        </p:nvSpPr>
        <p:spPr>
          <a:xfrm>
            <a:off x="-8469" y="4013201"/>
            <a:ext cx="457319" cy="2853267"/>
          </a:xfrm>
          <a:custGeom>
            <a:avLst/>
            <a:gdLst>
              <a:gd name="connsiteX0" fmla="*/ 0 w 457200"/>
              <a:gd name="connsiteY0" fmla="*/ 0 h 2853267"/>
              <a:gd name="connsiteX1" fmla="*/ 457200 w 457200"/>
              <a:gd name="connsiteY1" fmla="*/ 2853267 h 2853267"/>
              <a:gd name="connsiteX2" fmla="*/ 0 w 457200"/>
              <a:gd name="connsiteY2" fmla="*/ 2844800 h 2853267"/>
              <a:gd name="connsiteX3" fmla="*/ 0 w 457200"/>
              <a:gd name="connsiteY3" fmla="*/ 0 h 2853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7200" h="2853267">
                <a:moveTo>
                  <a:pt x="0" y="0"/>
                </a:moveTo>
                <a:lnTo>
                  <a:pt x="457200" y="2853267"/>
                </a:lnTo>
                <a:lnTo>
                  <a:pt x="0" y="2844800"/>
                </a:lnTo>
                <a:cubicBezTo>
                  <a:pt x="2822" y="1905000"/>
                  <a:pt x="5645" y="965200"/>
                  <a:pt x="0" y="0"/>
                </a:cubicBezTo>
                <a:close/>
              </a:path>
            </a:pathLst>
          </a:custGeom>
          <a:solidFill>
            <a:schemeClr val="accent1"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800"/>
          </a:p>
        </p:txBody>
      </p:sp>
      <p:sp>
        <p:nvSpPr>
          <p:cNvPr id="22" name="Freeform 21"/>
          <p:cNvSpPr/>
          <p:nvPr/>
        </p:nvSpPr>
        <p:spPr>
          <a:xfrm>
            <a:off x="9188726" y="-8467"/>
            <a:ext cx="3006450" cy="6866467"/>
          </a:xfrm>
          <a:custGeom>
            <a:avLst/>
            <a:gdLst>
              <a:gd name="connsiteX0" fmla="*/ 2023534 w 3005667"/>
              <a:gd name="connsiteY0" fmla="*/ 8467 h 6866467"/>
              <a:gd name="connsiteX1" fmla="*/ 0 w 3005667"/>
              <a:gd name="connsiteY1" fmla="*/ 6866467 h 6866467"/>
              <a:gd name="connsiteX2" fmla="*/ 2997200 w 3005667"/>
              <a:gd name="connsiteY2" fmla="*/ 6858000 h 6866467"/>
              <a:gd name="connsiteX3" fmla="*/ 3005667 w 3005667"/>
              <a:gd name="connsiteY3" fmla="*/ 0 h 6866467"/>
              <a:gd name="connsiteX4" fmla="*/ 2023534 w 3005667"/>
              <a:gd name="connsiteY4" fmla="*/ 8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05667" h="6866467">
                <a:moveTo>
                  <a:pt x="2023534" y="8467"/>
                </a:moveTo>
                <a:lnTo>
                  <a:pt x="0" y="6866467"/>
                </a:lnTo>
                <a:lnTo>
                  <a:pt x="2997200" y="6858000"/>
                </a:lnTo>
                <a:cubicBezTo>
                  <a:pt x="3000022" y="4572000"/>
                  <a:pt x="3002845" y="2286000"/>
                  <a:pt x="3005667" y="0"/>
                </a:cubicBezTo>
                <a:lnTo>
                  <a:pt x="2023534" y="8467"/>
                </a:lnTo>
                <a:close/>
              </a:path>
            </a:pathLst>
          </a:custGeom>
          <a:solidFill>
            <a:schemeClr val="accent1">
              <a:alpha val="36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3" name="Freeform 22"/>
          <p:cNvSpPr/>
          <p:nvPr/>
        </p:nvSpPr>
        <p:spPr>
          <a:xfrm>
            <a:off x="9603701" y="-8467"/>
            <a:ext cx="2591475" cy="6866467"/>
          </a:xfrm>
          <a:custGeom>
            <a:avLst/>
            <a:gdLst>
              <a:gd name="connsiteX0" fmla="*/ 0 w 2590800"/>
              <a:gd name="connsiteY0" fmla="*/ 0 h 6866467"/>
              <a:gd name="connsiteX1" fmla="*/ 1202267 w 2590800"/>
              <a:gd name="connsiteY1" fmla="*/ 6866467 h 6866467"/>
              <a:gd name="connsiteX2" fmla="*/ 2590800 w 2590800"/>
              <a:gd name="connsiteY2" fmla="*/ 6866467 h 6866467"/>
              <a:gd name="connsiteX3" fmla="*/ 2582333 w 2590800"/>
              <a:gd name="connsiteY3" fmla="*/ 0 h 6866467"/>
              <a:gd name="connsiteX4" fmla="*/ 0 w 2590800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90800" h="6866467">
                <a:moveTo>
                  <a:pt x="0" y="0"/>
                </a:moveTo>
                <a:lnTo>
                  <a:pt x="1202267" y="6866467"/>
                </a:lnTo>
                <a:lnTo>
                  <a:pt x="2590800" y="6866467"/>
                </a:lnTo>
                <a:cubicBezTo>
                  <a:pt x="2587978" y="4577645"/>
                  <a:pt x="2585155" y="2288822"/>
                  <a:pt x="2582333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4" name="Freeform 23"/>
          <p:cNvSpPr/>
          <p:nvPr/>
        </p:nvSpPr>
        <p:spPr>
          <a:xfrm>
            <a:off x="8934660" y="3048000"/>
            <a:ext cx="3260516" cy="3810000"/>
          </a:xfrm>
          <a:custGeom>
            <a:avLst/>
            <a:gdLst>
              <a:gd name="connsiteX0" fmla="*/ 0 w 3259667"/>
              <a:gd name="connsiteY0" fmla="*/ 3810000 h 3810000"/>
              <a:gd name="connsiteX1" fmla="*/ 3251200 w 3259667"/>
              <a:gd name="connsiteY1" fmla="*/ 0 h 3810000"/>
              <a:gd name="connsiteX2" fmla="*/ 3259667 w 3259667"/>
              <a:gd name="connsiteY2" fmla="*/ 3810000 h 3810000"/>
              <a:gd name="connsiteX3" fmla="*/ 0 w 3259667"/>
              <a:gd name="connsiteY3" fmla="*/ 3810000 h 38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59667" h="3810000">
                <a:moveTo>
                  <a:pt x="0" y="3810000"/>
                </a:moveTo>
                <a:lnTo>
                  <a:pt x="3251200" y="0"/>
                </a:lnTo>
                <a:cubicBezTo>
                  <a:pt x="3254022" y="1270000"/>
                  <a:pt x="3256845" y="2540000"/>
                  <a:pt x="3259667" y="3810000"/>
                </a:cubicBezTo>
                <a:lnTo>
                  <a:pt x="0" y="3810000"/>
                </a:lnTo>
                <a:close/>
              </a:path>
            </a:pathLst>
          </a:custGeom>
          <a:solidFill>
            <a:schemeClr val="accent1">
              <a:lumMod val="75000"/>
              <a:alpha val="66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5" name="Freeform 24"/>
          <p:cNvSpPr/>
          <p:nvPr/>
        </p:nvSpPr>
        <p:spPr>
          <a:xfrm>
            <a:off x="9341166" y="-8467"/>
            <a:ext cx="2854010" cy="6866467"/>
          </a:xfrm>
          <a:custGeom>
            <a:avLst/>
            <a:gdLst>
              <a:gd name="connsiteX0" fmla="*/ 0 w 2853267"/>
              <a:gd name="connsiteY0" fmla="*/ 0 h 6866467"/>
              <a:gd name="connsiteX1" fmla="*/ 2472267 w 2853267"/>
              <a:gd name="connsiteY1" fmla="*/ 6866467 h 6866467"/>
              <a:gd name="connsiteX2" fmla="*/ 2853267 w 2853267"/>
              <a:gd name="connsiteY2" fmla="*/ 6858000 h 6866467"/>
              <a:gd name="connsiteX3" fmla="*/ 2853267 w 2853267"/>
              <a:gd name="connsiteY3" fmla="*/ 0 h 6866467"/>
              <a:gd name="connsiteX4" fmla="*/ 0 w 2853267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53267" h="6866467">
                <a:moveTo>
                  <a:pt x="0" y="0"/>
                </a:moveTo>
                <a:lnTo>
                  <a:pt x="2472267" y="6866467"/>
                </a:lnTo>
                <a:lnTo>
                  <a:pt x="2853267" y="6858000"/>
                </a:lnTo>
                <a:lnTo>
                  <a:pt x="2853267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  <a:alpha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6" name="Freeform 25"/>
          <p:cNvSpPr/>
          <p:nvPr/>
        </p:nvSpPr>
        <p:spPr>
          <a:xfrm>
            <a:off x="10907908" y="-8467"/>
            <a:ext cx="1287268" cy="6866467"/>
          </a:xfrm>
          <a:custGeom>
            <a:avLst/>
            <a:gdLst>
              <a:gd name="connsiteX0" fmla="*/ 1016000 w 1286933"/>
              <a:gd name="connsiteY0" fmla="*/ 0 h 6866467"/>
              <a:gd name="connsiteX1" fmla="*/ 0 w 1286933"/>
              <a:gd name="connsiteY1" fmla="*/ 6866467 h 6866467"/>
              <a:gd name="connsiteX2" fmla="*/ 1286933 w 1286933"/>
              <a:gd name="connsiteY2" fmla="*/ 6866467 h 6866467"/>
              <a:gd name="connsiteX3" fmla="*/ 1278466 w 1286933"/>
              <a:gd name="connsiteY3" fmla="*/ 0 h 6866467"/>
              <a:gd name="connsiteX4" fmla="*/ 1016000 w 1286933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86933" h="6866467">
                <a:moveTo>
                  <a:pt x="1016000" y="0"/>
                </a:moveTo>
                <a:lnTo>
                  <a:pt x="0" y="6866467"/>
                </a:lnTo>
                <a:lnTo>
                  <a:pt x="1286933" y="6866467"/>
                </a:lnTo>
                <a:cubicBezTo>
                  <a:pt x="1284111" y="4577645"/>
                  <a:pt x="1281288" y="2288822"/>
                  <a:pt x="1278466" y="0"/>
                </a:cubicBezTo>
                <a:lnTo>
                  <a:pt x="1016000" y="0"/>
                </a:lnTo>
                <a:close/>
              </a:path>
            </a:pathLst>
          </a:custGeom>
          <a:solidFill>
            <a:schemeClr val="accent2"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7" name="Freeform 26"/>
          <p:cNvSpPr/>
          <p:nvPr/>
        </p:nvSpPr>
        <p:spPr>
          <a:xfrm>
            <a:off x="10941783" y="-8468"/>
            <a:ext cx="1270575" cy="6866467"/>
          </a:xfrm>
          <a:custGeom>
            <a:avLst/>
            <a:gdLst>
              <a:gd name="connsiteX0" fmla="*/ 0 w 1244600"/>
              <a:gd name="connsiteY0" fmla="*/ 0 h 6874934"/>
              <a:gd name="connsiteX1" fmla="*/ 1117600 w 1244600"/>
              <a:gd name="connsiteY1" fmla="*/ 6866467 h 6874934"/>
              <a:gd name="connsiteX2" fmla="*/ 1244600 w 1244600"/>
              <a:gd name="connsiteY2" fmla="*/ 6874934 h 6874934"/>
              <a:gd name="connsiteX3" fmla="*/ 1236134 w 1244600"/>
              <a:gd name="connsiteY3" fmla="*/ 0 h 6874934"/>
              <a:gd name="connsiteX4" fmla="*/ 0 w 1244600"/>
              <a:gd name="connsiteY4" fmla="*/ 0 h 6874934"/>
              <a:gd name="connsiteX0" fmla="*/ 0 w 1253067"/>
              <a:gd name="connsiteY0" fmla="*/ 0 h 6874934"/>
              <a:gd name="connsiteX1" fmla="*/ 1117600 w 1253067"/>
              <a:gd name="connsiteY1" fmla="*/ 6866467 h 6874934"/>
              <a:gd name="connsiteX2" fmla="*/ 1244600 w 1253067"/>
              <a:gd name="connsiteY2" fmla="*/ 6874934 h 6874934"/>
              <a:gd name="connsiteX3" fmla="*/ 1253067 w 1253067"/>
              <a:gd name="connsiteY3" fmla="*/ 0 h 6874934"/>
              <a:gd name="connsiteX4" fmla="*/ 0 w 1253067"/>
              <a:gd name="connsiteY4" fmla="*/ 0 h 6874934"/>
              <a:gd name="connsiteX0" fmla="*/ 0 w 1270244"/>
              <a:gd name="connsiteY0" fmla="*/ 0 h 6866467"/>
              <a:gd name="connsiteX1" fmla="*/ 1117600 w 1270244"/>
              <a:gd name="connsiteY1" fmla="*/ 6866467 h 6866467"/>
              <a:gd name="connsiteX2" fmla="*/ 1270000 w 1270244"/>
              <a:gd name="connsiteY2" fmla="*/ 6866467 h 6866467"/>
              <a:gd name="connsiteX3" fmla="*/ 1253067 w 1270244"/>
              <a:gd name="connsiteY3" fmla="*/ 0 h 6866467"/>
              <a:gd name="connsiteX4" fmla="*/ 0 w 1270244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0244" h="6866467">
                <a:moveTo>
                  <a:pt x="0" y="0"/>
                </a:moveTo>
                <a:lnTo>
                  <a:pt x="1117600" y="6866467"/>
                </a:lnTo>
                <a:lnTo>
                  <a:pt x="1270000" y="6866467"/>
                </a:lnTo>
                <a:cubicBezTo>
                  <a:pt x="1272822" y="4574822"/>
                  <a:pt x="1250245" y="2291645"/>
                  <a:pt x="1253067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8" name="Freeform 27"/>
          <p:cNvSpPr/>
          <p:nvPr/>
        </p:nvSpPr>
        <p:spPr>
          <a:xfrm>
            <a:off x="10398336" y="3597855"/>
            <a:ext cx="1820807" cy="3268133"/>
          </a:xfrm>
          <a:custGeom>
            <a:avLst/>
            <a:gdLst>
              <a:gd name="connsiteX0" fmla="*/ 0 w 1820333"/>
              <a:gd name="connsiteY0" fmla="*/ 3268133 h 3268133"/>
              <a:gd name="connsiteX1" fmla="*/ 1811866 w 1820333"/>
              <a:gd name="connsiteY1" fmla="*/ 0 h 3268133"/>
              <a:gd name="connsiteX2" fmla="*/ 1820333 w 1820333"/>
              <a:gd name="connsiteY2" fmla="*/ 3259666 h 3268133"/>
              <a:gd name="connsiteX3" fmla="*/ 0 w 1820333"/>
              <a:gd name="connsiteY3" fmla="*/ 3268133 h 3268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20333" h="3268133">
                <a:moveTo>
                  <a:pt x="0" y="3268133"/>
                </a:moveTo>
                <a:lnTo>
                  <a:pt x="1811866" y="0"/>
                </a:lnTo>
                <a:cubicBezTo>
                  <a:pt x="1814688" y="1086555"/>
                  <a:pt x="1817511" y="2173111"/>
                  <a:pt x="1820333" y="3259666"/>
                </a:cubicBezTo>
                <a:lnTo>
                  <a:pt x="0" y="3268133"/>
                </a:lnTo>
                <a:close/>
              </a:path>
            </a:pathLst>
          </a:custGeom>
          <a:solidFill>
            <a:schemeClr val="accent1">
              <a:lumMod val="75000"/>
              <a:alpha val="66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1702" y="514925"/>
            <a:ext cx="4514716" cy="5526437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510" y="2777070"/>
            <a:ext cx="3855532" cy="25844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35BF2-AA31-4E43-B83F-08BD3D7D1F18}" type="datetime1">
              <a:rPr lang="en-US" smtClean="0"/>
              <a:t>8/17/2012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Ứng dụng jQuery vào thiết kế web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C63CA-A47D-401E-8AB9-D15E3BCD77DC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itle 1"/>
          <p:cNvSpPr>
            <a:spLocks noGrp="1"/>
          </p:cNvSpPr>
          <p:nvPr>
            <p:ph type="title"/>
          </p:nvPr>
        </p:nvSpPr>
        <p:spPr>
          <a:xfrm>
            <a:off x="677510" y="1498604"/>
            <a:ext cx="3855532" cy="1278466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076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Straight Connector 17"/>
          <p:cNvCxnSpPr/>
          <p:nvPr/>
        </p:nvCxnSpPr>
        <p:spPr>
          <a:xfrm>
            <a:off x="9373453" y="0"/>
            <a:ext cx="1219518" cy="6858000"/>
          </a:xfrm>
          <a:prstGeom prst="line">
            <a:avLst/>
          </a:prstGeom>
          <a:ln w="9525"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7427201" y="3681414"/>
            <a:ext cx="4764799" cy="3176587"/>
          </a:xfrm>
          <a:prstGeom prst="line">
            <a:avLst/>
          </a:prstGeom>
          <a:ln w="9525"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Freeform 20"/>
          <p:cNvSpPr/>
          <p:nvPr/>
        </p:nvSpPr>
        <p:spPr>
          <a:xfrm>
            <a:off x="-8469" y="4013201"/>
            <a:ext cx="457319" cy="2853267"/>
          </a:xfrm>
          <a:custGeom>
            <a:avLst/>
            <a:gdLst>
              <a:gd name="connsiteX0" fmla="*/ 0 w 457200"/>
              <a:gd name="connsiteY0" fmla="*/ 0 h 2853267"/>
              <a:gd name="connsiteX1" fmla="*/ 457200 w 457200"/>
              <a:gd name="connsiteY1" fmla="*/ 2853267 h 2853267"/>
              <a:gd name="connsiteX2" fmla="*/ 0 w 457200"/>
              <a:gd name="connsiteY2" fmla="*/ 2844800 h 2853267"/>
              <a:gd name="connsiteX3" fmla="*/ 0 w 457200"/>
              <a:gd name="connsiteY3" fmla="*/ 0 h 2853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7200" h="2853267">
                <a:moveTo>
                  <a:pt x="0" y="0"/>
                </a:moveTo>
                <a:lnTo>
                  <a:pt x="457200" y="2853267"/>
                </a:lnTo>
                <a:lnTo>
                  <a:pt x="0" y="2844800"/>
                </a:lnTo>
                <a:cubicBezTo>
                  <a:pt x="2822" y="1905000"/>
                  <a:pt x="5645" y="965200"/>
                  <a:pt x="0" y="0"/>
                </a:cubicBezTo>
                <a:close/>
              </a:path>
            </a:pathLst>
          </a:custGeom>
          <a:solidFill>
            <a:schemeClr val="accent1"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800"/>
          </a:p>
        </p:txBody>
      </p:sp>
      <p:sp>
        <p:nvSpPr>
          <p:cNvPr id="22" name="Freeform 21"/>
          <p:cNvSpPr/>
          <p:nvPr/>
        </p:nvSpPr>
        <p:spPr>
          <a:xfrm>
            <a:off x="9188726" y="-8467"/>
            <a:ext cx="3006450" cy="6866467"/>
          </a:xfrm>
          <a:custGeom>
            <a:avLst/>
            <a:gdLst>
              <a:gd name="connsiteX0" fmla="*/ 2023534 w 3005667"/>
              <a:gd name="connsiteY0" fmla="*/ 8467 h 6866467"/>
              <a:gd name="connsiteX1" fmla="*/ 0 w 3005667"/>
              <a:gd name="connsiteY1" fmla="*/ 6866467 h 6866467"/>
              <a:gd name="connsiteX2" fmla="*/ 2997200 w 3005667"/>
              <a:gd name="connsiteY2" fmla="*/ 6858000 h 6866467"/>
              <a:gd name="connsiteX3" fmla="*/ 3005667 w 3005667"/>
              <a:gd name="connsiteY3" fmla="*/ 0 h 6866467"/>
              <a:gd name="connsiteX4" fmla="*/ 2023534 w 3005667"/>
              <a:gd name="connsiteY4" fmla="*/ 8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05667" h="6866467">
                <a:moveTo>
                  <a:pt x="2023534" y="8467"/>
                </a:moveTo>
                <a:lnTo>
                  <a:pt x="0" y="6866467"/>
                </a:lnTo>
                <a:lnTo>
                  <a:pt x="2997200" y="6858000"/>
                </a:lnTo>
                <a:cubicBezTo>
                  <a:pt x="3000022" y="4572000"/>
                  <a:pt x="3002845" y="2286000"/>
                  <a:pt x="3005667" y="0"/>
                </a:cubicBezTo>
                <a:lnTo>
                  <a:pt x="2023534" y="8467"/>
                </a:lnTo>
                <a:close/>
              </a:path>
            </a:pathLst>
          </a:custGeom>
          <a:solidFill>
            <a:schemeClr val="accent1">
              <a:alpha val="36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3" name="Freeform 22"/>
          <p:cNvSpPr/>
          <p:nvPr/>
        </p:nvSpPr>
        <p:spPr>
          <a:xfrm>
            <a:off x="9603701" y="-8467"/>
            <a:ext cx="2591475" cy="6866467"/>
          </a:xfrm>
          <a:custGeom>
            <a:avLst/>
            <a:gdLst>
              <a:gd name="connsiteX0" fmla="*/ 0 w 2590800"/>
              <a:gd name="connsiteY0" fmla="*/ 0 h 6866467"/>
              <a:gd name="connsiteX1" fmla="*/ 1202267 w 2590800"/>
              <a:gd name="connsiteY1" fmla="*/ 6866467 h 6866467"/>
              <a:gd name="connsiteX2" fmla="*/ 2590800 w 2590800"/>
              <a:gd name="connsiteY2" fmla="*/ 6866467 h 6866467"/>
              <a:gd name="connsiteX3" fmla="*/ 2582333 w 2590800"/>
              <a:gd name="connsiteY3" fmla="*/ 0 h 6866467"/>
              <a:gd name="connsiteX4" fmla="*/ 0 w 2590800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90800" h="6866467">
                <a:moveTo>
                  <a:pt x="0" y="0"/>
                </a:moveTo>
                <a:lnTo>
                  <a:pt x="1202267" y="6866467"/>
                </a:lnTo>
                <a:lnTo>
                  <a:pt x="2590800" y="6866467"/>
                </a:lnTo>
                <a:cubicBezTo>
                  <a:pt x="2587978" y="4577645"/>
                  <a:pt x="2585155" y="2288822"/>
                  <a:pt x="2582333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4" name="Freeform 23"/>
          <p:cNvSpPr/>
          <p:nvPr/>
        </p:nvSpPr>
        <p:spPr>
          <a:xfrm>
            <a:off x="8934660" y="3048000"/>
            <a:ext cx="3260516" cy="3810000"/>
          </a:xfrm>
          <a:custGeom>
            <a:avLst/>
            <a:gdLst>
              <a:gd name="connsiteX0" fmla="*/ 0 w 3259667"/>
              <a:gd name="connsiteY0" fmla="*/ 3810000 h 3810000"/>
              <a:gd name="connsiteX1" fmla="*/ 3251200 w 3259667"/>
              <a:gd name="connsiteY1" fmla="*/ 0 h 3810000"/>
              <a:gd name="connsiteX2" fmla="*/ 3259667 w 3259667"/>
              <a:gd name="connsiteY2" fmla="*/ 3810000 h 3810000"/>
              <a:gd name="connsiteX3" fmla="*/ 0 w 3259667"/>
              <a:gd name="connsiteY3" fmla="*/ 3810000 h 38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59667" h="3810000">
                <a:moveTo>
                  <a:pt x="0" y="3810000"/>
                </a:moveTo>
                <a:lnTo>
                  <a:pt x="3251200" y="0"/>
                </a:lnTo>
                <a:cubicBezTo>
                  <a:pt x="3254022" y="1270000"/>
                  <a:pt x="3256845" y="2540000"/>
                  <a:pt x="3259667" y="3810000"/>
                </a:cubicBezTo>
                <a:lnTo>
                  <a:pt x="0" y="3810000"/>
                </a:lnTo>
                <a:close/>
              </a:path>
            </a:pathLst>
          </a:custGeom>
          <a:solidFill>
            <a:schemeClr val="accent1">
              <a:lumMod val="75000"/>
              <a:alpha val="66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5" name="Freeform 24"/>
          <p:cNvSpPr/>
          <p:nvPr/>
        </p:nvSpPr>
        <p:spPr>
          <a:xfrm>
            <a:off x="9341166" y="-8467"/>
            <a:ext cx="2854010" cy="6866467"/>
          </a:xfrm>
          <a:custGeom>
            <a:avLst/>
            <a:gdLst>
              <a:gd name="connsiteX0" fmla="*/ 0 w 2853267"/>
              <a:gd name="connsiteY0" fmla="*/ 0 h 6866467"/>
              <a:gd name="connsiteX1" fmla="*/ 2472267 w 2853267"/>
              <a:gd name="connsiteY1" fmla="*/ 6866467 h 6866467"/>
              <a:gd name="connsiteX2" fmla="*/ 2853267 w 2853267"/>
              <a:gd name="connsiteY2" fmla="*/ 6858000 h 6866467"/>
              <a:gd name="connsiteX3" fmla="*/ 2853267 w 2853267"/>
              <a:gd name="connsiteY3" fmla="*/ 0 h 6866467"/>
              <a:gd name="connsiteX4" fmla="*/ 0 w 2853267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53267" h="6866467">
                <a:moveTo>
                  <a:pt x="0" y="0"/>
                </a:moveTo>
                <a:lnTo>
                  <a:pt x="2472267" y="6866467"/>
                </a:lnTo>
                <a:lnTo>
                  <a:pt x="2853267" y="6858000"/>
                </a:lnTo>
                <a:lnTo>
                  <a:pt x="2853267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  <a:alpha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6" name="Freeform 25"/>
          <p:cNvSpPr/>
          <p:nvPr/>
        </p:nvSpPr>
        <p:spPr>
          <a:xfrm>
            <a:off x="10907908" y="-8467"/>
            <a:ext cx="1287268" cy="6866467"/>
          </a:xfrm>
          <a:custGeom>
            <a:avLst/>
            <a:gdLst>
              <a:gd name="connsiteX0" fmla="*/ 1016000 w 1286933"/>
              <a:gd name="connsiteY0" fmla="*/ 0 h 6866467"/>
              <a:gd name="connsiteX1" fmla="*/ 0 w 1286933"/>
              <a:gd name="connsiteY1" fmla="*/ 6866467 h 6866467"/>
              <a:gd name="connsiteX2" fmla="*/ 1286933 w 1286933"/>
              <a:gd name="connsiteY2" fmla="*/ 6866467 h 6866467"/>
              <a:gd name="connsiteX3" fmla="*/ 1278466 w 1286933"/>
              <a:gd name="connsiteY3" fmla="*/ 0 h 6866467"/>
              <a:gd name="connsiteX4" fmla="*/ 1016000 w 1286933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86933" h="6866467">
                <a:moveTo>
                  <a:pt x="1016000" y="0"/>
                </a:moveTo>
                <a:lnTo>
                  <a:pt x="0" y="6866467"/>
                </a:lnTo>
                <a:lnTo>
                  <a:pt x="1286933" y="6866467"/>
                </a:lnTo>
                <a:cubicBezTo>
                  <a:pt x="1284111" y="4577645"/>
                  <a:pt x="1281288" y="2288822"/>
                  <a:pt x="1278466" y="0"/>
                </a:cubicBezTo>
                <a:lnTo>
                  <a:pt x="1016000" y="0"/>
                </a:lnTo>
                <a:close/>
              </a:path>
            </a:pathLst>
          </a:custGeom>
          <a:solidFill>
            <a:schemeClr val="accent2"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7" name="Freeform 26"/>
          <p:cNvSpPr/>
          <p:nvPr/>
        </p:nvSpPr>
        <p:spPr>
          <a:xfrm>
            <a:off x="10941783" y="-8468"/>
            <a:ext cx="1270575" cy="6866467"/>
          </a:xfrm>
          <a:custGeom>
            <a:avLst/>
            <a:gdLst>
              <a:gd name="connsiteX0" fmla="*/ 0 w 1244600"/>
              <a:gd name="connsiteY0" fmla="*/ 0 h 6874934"/>
              <a:gd name="connsiteX1" fmla="*/ 1117600 w 1244600"/>
              <a:gd name="connsiteY1" fmla="*/ 6866467 h 6874934"/>
              <a:gd name="connsiteX2" fmla="*/ 1244600 w 1244600"/>
              <a:gd name="connsiteY2" fmla="*/ 6874934 h 6874934"/>
              <a:gd name="connsiteX3" fmla="*/ 1236134 w 1244600"/>
              <a:gd name="connsiteY3" fmla="*/ 0 h 6874934"/>
              <a:gd name="connsiteX4" fmla="*/ 0 w 1244600"/>
              <a:gd name="connsiteY4" fmla="*/ 0 h 6874934"/>
              <a:gd name="connsiteX0" fmla="*/ 0 w 1253067"/>
              <a:gd name="connsiteY0" fmla="*/ 0 h 6874934"/>
              <a:gd name="connsiteX1" fmla="*/ 1117600 w 1253067"/>
              <a:gd name="connsiteY1" fmla="*/ 6866467 h 6874934"/>
              <a:gd name="connsiteX2" fmla="*/ 1244600 w 1253067"/>
              <a:gd name="connsiteY2" fmla="*/ 6874934 h 6874934"/>
              <a:gd name="connsiteX3" fmla="*/ 1253067 w 1253067"/>
              <a:gd name="connsiteY3" fmla="*/ 0 h 6874934"/>
              <a:gd name="connsiteX4" fmla="*/ 0 w 1253067"/>
              <a:gd name="connsiteY4" fmla="*/ 0 h 6874934"/>
              <a:gd name="connsiteX0" fmla="*/ 0 w 1270244"/>
              <a:gd name="connsiteY0" fmla="*/ 0 h 6866467"/>
              <a:gd name="connsiteX1" fmla="*/ 1117600 w 1270244"/>
              <a:gd name="connsiteY1" fmla="*/ 6866467 h 6866467"/>
              <a:gd name="connsiteX2" fmla="*/ 1270000 w 1270244"/>
              <a:gd name="connsiteY2" fmla="*/ 6866467 h 6866467"/>
              <a:gd name="connsiteX3" fmla="*/ 1253067 w 1270244"/>
              <a:gd name="connsiteY3" fmla="*/ 0 h 6866467"/>
              <a:gd name="connsiteX4" fmla="*/ 0 w 1270244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0244" h="6866467">
                <a:moveTo>
                  <a:pt x="0" y="0"/>
                </a:moveTo>
                <a:lnTo>
                  <a:pt x="1117600" y="6866467"/>
                </a:lnTo>
                <a:lnTo>
                  <a:pt x="1270000" y="6866467"/>
                </a:lnTo>
                <a:cubicBezTo>
                  <a:pt x="1272822" y="4574822"/>
                  <a:pt x="1250245" y="2291645"/>
                  <a:pt x="1253067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8" name="Freeform 27"/>
          <p:cNvSpPr/>
          <p:nvPr/>
        </p:nvSpPr>
        <p:spPr>
          <a:xfrm>
            <a:off x="10398336" y="3597855"/>
            <a:ext cx="1820807" cy="3268133"/>
          </a:xfrm>
          <a:custGeom>
            <a:avLst/>
            <a:gdLst>
              <a:gd name="connsiteX0" fmla="*/ 0 w 1820333"/>
              <a:gd name="connsiteY0" fmla="*/ 3268133 h 3268133"/>
              <a:gd name="connsiteX1" fmla="*/ 1811866 w 1820333"/>
              <a:gd name="connsiteY1" fmla="*/ 0 h 3268133"/>
              <a:gd name="connsiteX2" fmla="*/ 1820333 w 1820333"/>
              <a:gd name="connsiteY2" fmla="*/ 3259666 h 3268133"/>
              <a:gd name="connsiteX3" fmla="*/ 0 w 1820333"/>
              <a:gd name="connsiteY3" fmla="*/ 3268133 h 3268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20333" h="3268133">
                <a:moveTo>
                  <a:pt x="0" y="3268133"/>
                </a:moveTo>
                <a:lnTo>
                  <a:pt x="1811866" y="0"/>
                </a:lnTo>
                <a:cubicBezTo>
                  <a:pt x="1814688" y="1086555"/>
                  <a:pt x="1817511" y="2173111"/>
                  <a:pt x="1820333" y="3259666"/>
                </a:cubicBezTo>
                <a:lnTo>
                  <a:pt x="0" y="3268133"/>
                </a:lnTo>
                <a:close/>
              </a:path>
            </a:pathLst>
          </a:custGeom>
          <a:solidFill>
            <a:schemeClr val="accent1">
              <a:lumMod val="75000"/>
              <a:alpha val="66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511" y="4800600"/>
            <a:ext cx="8598906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511" y="609600"/>
            <a:ext cx="8598907" cy="3845718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511" y="5367338"/>
            <a:ext cx="8598906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E91AA-157B-4682-8B40-AC64A2F63D76}" type="datetime1">
              <a:rPr lang="en-US" smtClean="0"/>
              <a:t>8/17/2012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Ứng dụng jQuery vào thiết kế web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C63CA-A47D-401E-8AB9-D15E3BCD7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8663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511" y="362166"/>
            <a:ext cx="8598907" cy="6275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511" y="1097280"/>
            <a:ext cx="8598907" cy="5120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7010" y="6321071"/>
            <a:ext cx="912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1"/>
                </a:solidFill>
              </a:defRPr>
            </a:lvl1pPr>
          </a:lstStyle>
          <a:p>
            <a:fld id="{1451A148-D566-47D7-B70C-22C45ACC1FCC}" type="datetime1">
              <a:rPr lang="en-US" smtClean="0"/>
              <a:t>8/17/2012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511" y="6321071"/>
            <a:ext cx="62992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Ứng dụng jQuery vào thiết kế web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2901" y="6321071"/>
            <a:ext cx="683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1"/>
                </a:solidFill>
              </a:defRPr>
            </a:lvl1pPr>
          </a:lstStyle>
          <a:p>
            <a:fld id="{858C63CA-A47D-401E-8AB9-D15E3BCD77D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444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7" r:id="rId1"/>
    <p:sldLayoutId id="2147483918" r:id="rId2"/>
    <p:sldLayoutId id="2147483919" r:id="rId3"/>
    <p:sldLayoutId id="2147483920" r:id="rId4"/>
    <p:sldLayoutId id="2147483921" r:id="rId5"/>
    <p:sldLayoutId id="2147483922" r:id="rId6"/>
    <p:sldLayoutId id="2147483923" r:id="rId7"/>
    <p:sldLayoutId id="2147483924" r:id="rId8"/>
    <p:sldLayoutId id="2147483925" r:id="rId9"/>
    <p:sldLayoutId id="2147483926" r:id="rId10"/>
    <p:sldLayoutId id="2147483927" r:id="rId11"/>
    <p:sldLayoutId id="2147483928" r:id="rId12"/>
    <p:sldLayoutId id="2147483929" r:id="rId13"/>
    <p:sldLayoutId id="2147483930" r:id="rId14"/>
    <p:sldLayoutId id="2147483931" r:id="rId15"/>
    <p:sldLayoutId id="2147483932" r:id="rId16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457200" rtl="0" eaLnBrk="1" latinLnBrk="0" hangingPunct="1">
        <a:spcBef>
          <a:spcPct val="0"/>
        </a:spcBef>
        <a:buNone/>
        <a:defRPr sz="3600" b="1" kern="1200">
          <a:solidFill>
            <a:schemeClr val="accent1"/>
          </a:solidFill>
          <a:latin typeface="UTM Neo Sans Intel" panose="02040603050506020204" pitchFamily="18" charset="0"/>
          <a:ea typeface="+mj-ea"/>
          <a:cs typeface="UTM Neo Sans Intel" panose="02040603050506020204" pitchFamily="18" charset="0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98463" indent="-398463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80000"/>
        <a:buFont typeface="Wingdings 3" charset="2"/>
        <a:buChar char=""/>
        <a:defRPr sz="3600" b="1" kern="1200">
          <a:solidFill>
            <a:schemeClr val="tx1">
              <a:lumMod val="75000"/>
              <a:lumOff val="25000"/>
            </a:schemeClr>
          </a:solidFill>
          <a:latin typeface="UTM Neo Sans Intel" panose="02040603050506020204" pitchFamily="18" charset="0"/>
          <a:ea typeface="+mn-ea"/>
          <a:cs typeface="+mn-cs"/>
        </a:defRPr>
      </a:lvl1pPr>
      <a:lvl2pPr marL="795338" indent="-338138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80000"/>
        <a:buFont typeface="Wingdings" panose="05000000000000000000" pitchFamily="2" charset="2"/>
        <a:buChar char="Ø"/>
        <a:defRPr sz="3200" b="1" kern="1200">
          <a:solidFill>
            <a:schemeClr val="tx1">
              <a:lumMod val="75000"/>
              <a:lumOff val="25000"/>
            </a:schemeClr>
          </a:solidFill>
          <a:latin typeface="UTM Neo Sans Intel" panose="02040603050506020204" pitchFamily="18" charset="0"/>
          <a:ea typeface="+mn-ea"/>
          <a:cs typeface="+mn-cs"/>
        </a:defRPr>
      </a:lvl2pPr>
      <a:lvl3pPr marL="1204913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80000"/>
        <a:buFont typeface="Wingdings" panose="05000000000000000000" pitchFamily="2" charset="2"/>
        <a:buChar char="§"/>
        <a:defRPr sz="2800" b="1" kern="1200">
          <a:solidFill>
            <a:schemeClr val="tx1">
              <a:lumMod val="75000"/>
              <a:lumOff val="25000"/>
            </a:schemeClr>
          </a:solidFill>
          <a:latin typeface="UTM Neo Sans Intel" panose="02040603050506020204" pitchFamily="18" charset="0"/>
          <a:ea typeface="+mn-ea"/>
          <a:cs typeface="+mn-cs"/>
        </a:defRPr>
      </a:lvl3pPr>
      <a:lvl4pPr marL="1709738" indent="-280988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80000"/>
        <a:buFont typeface="Courier New" panose="02070309020205020404" pitchFamily="49" charset="0"/>
        <a:buChar char="o"/>
        <a:defRPr sz="2400" b="1" kern="1200">
          <a:solidFill>
            <a:schemeClr val="tx1">
              <a:lumMod val="75000"/>
              <a:lumOff val="25000"/>
            </a:schemeClr>
          </a:solidFill>
          <a:latin typeface="UTM Neo Sans Intel" panose="02040603050506020204" pitchFamily="18" charset="0"/>
          <a:ea typeface="+mn-ea"/>
          <a:cs typeface="+mn-cs"/>
        </a:defRPr>
      </a:lvl4pPr>
      <a:lvl5pPr marL="2119313" indent="-290513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80000"/>
        <a:buFont typeface="UTM Neo Sans Intel" panose="02040603050506020204" pitchFamily="18" charset="0"/>
        <a:buChar char="-"/>
        <a:defRPr sz="2400" b="1" kern="1200">
          <a:solidFill>
            <a:schemeClr val="tx1">
              <a:lumMod val="75000"/>
              <a:lumOff val="25000"/>
            </a:schemeClr>
          </a:solidFill>
          <a:latin typeface="UTM Neo Sans Intel" panose="02040603050506020204" pitchFamily="18" charset="0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jquerymobile.com/" TargetMode="External"/><Relationship Id="rId2" Type="http://schemas.openxmlformats.org/officeDocument/2006/relationships/hyperlink" Target="http://jqueryui.com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forum.jquery.com/" TargetMode="External"/><Relationship Id="rId2" Type="http://schemas.openxmlformats.org/officeDocument/2006/relationships/hyperlink" Target="http://plugins.jquery.com/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jquery.com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Ứng</a:t>
            </a:r>
            <a:r>
              <a:rPr lang="en-US" dirty="0" smtClean="0"/>
              <a:t> </a:t>
            </a:r>
            <a:r>
              <a:rPr lang="en-US" dirty="0" err="1" smtClean="0"/>
              <a:t>dụng</a:t>
            </a:r>
            <a:r>
              <a:rPr lang="en-US" dirty="0" smtClean="0"/>
              <a:t> </a:t>
            </a:r>
            <a:r>
              <a:rPr lang="en-US" dirty="0" err="1" smtClean="0"/>
              <a:t>jQuery</a:t>
            </a:r>
            <a:r>
              <a:rPr lang="en-US" dirty="0" smtClean="0"/>
              <a:t> </a:t>
            </a:r>
            <a:r>
              <a:rPr lang="en-US" dirty="0" err="1" smtClean="0"/>
              <a:t>vào</a:t>
            </a:r>
            <a:r>
              <a:rPr lang="en-US" dirty="0" smtClean="0"/>
              <a:t> </a:t>
            </a:r>
            <a:r>
              <a:rPr lang="en-US" dirty="0" err="1" smtClean="0"/>
              <a:t>thiết</a:t>
            </a:r>
            <a:r>
              <a:rPr lang="en-US" dirty="0" smtClean="0"/>
              <a:t> </a:t>
            </a:r>
            <a:r>
              <a:rPr lang="en-US" dirty="0" err="1" smtClean="0"/>
              <a:t>kế</a:t>
            </a:r>
            <a:r>
              <a:rPr lang="en-US" dirty="0" smtClean="0"/>
              <a:t> web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47500" lnSpcReduction="20000"/>
          </a:bodyPr>
          <a:lstStyle/>
          <a:p>
            <a:pPr algn="l"/>
            <a:r>
              <a:rPr lang="en-US" dirty="0" err="1" smtClean="0"/>
              <a:t>Phan</a:t>
            </a:r>
            <a:r>
              <a:rPr lang="en-US" dirty="0" smtClean="0"/>
              <a:t> Minh </a:t>
            </a:r>
            <a:r>
              <a:rPr lang="en-US" dirty="0" err="1" smtClean="0"/>
              <a:t>Trung</a:t>
            </a:r>
            <a:endParaRPr lang="en-US" dirty="0" smtClean="0"/>
          </a:p>
          <a:p>
            <a:pPr algn="l"/>
            <a:r>
              <a:rPr lang="en-US" dirty="0" err="1" smtClean="0"/>
              <a:t>Trung</a:t>
            </a:r>
            <a:r>
              <a:rPr lang="en-US" dirty="0" smtClean="0"/>
              <a:t> </a:t>
            </a:r>
            <a:r>
              <a:rPr lang="en-US" dirty="0" err="1" smtClean="0"/>
              <a:t>tâm</a:t>
            </a:r>
            <a:r>
              <a:rPr lang="en-US" dirty="0" smtClean="0"/>
              <a:t> Tin </a:t>
            </a:r>
            <a:r>
              <a:rPr lang="en-US" dirty="0" err="1" smtClean="0"/>
              <a:t>học</a:t>
            </a:r>
            <a:r>
              <a:rPr lang="en-US" dirty="0" smtClean="0"/>
              <a:t> – </a:t>
            </a:r>
            <a:r>
              <a:rPr lang="en-US" dirty="0" err="1" smtClean="0"/>
              <a:t>Đại</a:t>
            </a:r>
            <a:r>
              <a:rPr lang="en-US" dirty="0" smtClean="0"/>
              <a:t> </a:t>
            </a:r>
            <a:r>
              <a:rPr lang="en-US" dirty="0" err="1" smtClean="0"/>
              <a:t>học</a:t>
            </a:r>
            <a:r>
              <a:rPr lang="en-US" dirty="0" smtClean="0"/>
              <a:t> An </a:t>
            </a:r>
            <a:r>
              <a:rPr lang="en-US" dirty="0" err="1" smtClean="0"/>
              <a:t>Giang</a:t>
            </a:r>
            <a:endParaRPr lang="en-US" dirty="0" smtClean="0"/>
          </a:p>
          <a:p>
            <a:pPr algn="l"/>
            <a:r>
              <a:rPr lang="en-US" dirty="0" smtClean="0"/>
              <a:t>Email: pmtrung@agu.edu.vn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Ứng</a:t>
            </a:r>
            <a:r>
              <a:rPr lang="en-US" dirty="0" smtClean="0"/>
              <a:t> </a:t>
            </a:r>
            <a:r>
              <a:rPr lang="en-US" dirty="0" err="1" smtClean="0"/>
              <a:t>dụng</a:t>
            </a:r>
            <a:r>
              <a:rPr lang="en-US" dirty="0" smtClean="0"/>
              <a:t> </a:t>
            </a:r>
            <a:r>
              <a:rPr lang="en-US" dirty="0" err="1" smtClean="0"/>
              <a:t>jQuery</a:t>
            </a:r>
            <a:r>
              <a:rPr lang="en-US" dirty="0" smtClean="0"/>
              <a:t> </a:t>
            </a:r>
            <a:r>
              <a:rPr lang="en-US" dirty="0" err="1" smtClean="0"/>
              <a:t>vào</a:t>
            </a:r>
            <a:r>
              <a:rPr lang="en-US" dirty="0" smtClean="0"/>
              <a:t> </a:t>
            </a:r>
            <a:r>
              <a:rPr lang="en-US" dirty="0" err="1" smtClean="0"/>
              <a:t>thiết</a:t>
            </a:r>
            <a:r>
              <a:rPr lang="en-US" dirty="0" smtClean="0"/>
              <a:t> </a:t>
            </a:r>
            <a:r>
              <a:rPr lang="en-US" dirty="0" err="1" smtClean="0"/>
              <a:t>kế</a:t>
            </a:r>
            <a:r>
              <a:rPr lang="en-US" dirty="0" smtClean="0"/>
              <a:t> web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C63CA-A47D-401E-8AB9-D15E3BCD77DC}" type="slidenum">
              <a:rPr lang="en-US" smtClean="0"/>
              <a:t>1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272" y="107295"/>
            <a:ext cx="3533775" cy="1295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4040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6. </a:t>
            </a:r>
            <a:r>
              <a:rPr lang="en-US" dirty="0" err="1" smtClean="0"/>
              <a:t>Thuộc</a:t>
            </a:r>
            <a:r>
              <a:rPr lang="en-US" dirty="0" smtClean="0"/>
              <a:t> </a:t>
            </a:r>
            <a:r>
              <a:rPr lang="en-US" dirty="0" err="1" smtClean="0"/>
              <a:t>tính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en-US" dirty="0"/>
              <a:t>.</a:t>
            </a:r>
            <a:r>
              <a:rPr lang="en-US" dirty="0" err="1"/>
              <a:t>addClass</a:t>
            </a:r>
            <a:r>
              <a:rPr lang="en-US" dirty="0" smtClean="0"/>
              <a:t>(): </a:t>
            </a:r>
            <a:r>
              <a:rPr lang="en-US" dirty="0" err="1"/>
              <a:t>thêm</a:t>
            </a:r>
            <a:r>
              <a:rPr lang="en-US" dirty="0"/>
              <a:t> </a:t>
            </a:r>
            <a:r>
              <a:rPr lang="en-US" dirty="0" err="1"/>
              <a:t>vào</a:t>
            </a:r>
            <a:r>
              <a:rPr lang="en-US" dirty="0"/>
              <a:t> </a:t>
            </a:r>
            <a:r>
              <a:rPr lang="en-US" dirty="0" err="1"/>
              <a:t>thuộc</a:t>
            </a:r>
            <a:r>
              <a:rPr lang="en-US" dirty="0"/>
              <a:t> </a:t>
            </a:r>
            <a:r>
              <a:rPr lang="en-US" dirty="0" err="1"/>
              <a:t>tính</a:t>
            </a:r>
            <a:r>
              <a:rPr lang="en-US" dirty="0"/>
              <a:t> class </a:t>
            </a:r>
            <a:r>
              <a:rPr lang="en-US" dirty="0" err="1"/>
              <a:t>cho</a:t>
            </a:r>
            <a:r>
              <a:rPr lang="en-US" dirty="0"/>
              <a:t> tag html.</a:t>
            </a:r>
          </a:p>
          <a:p>
            <a:pPr algn="just"/>
            <a:r>
              <a:rPr lang="en-US" dirty="0"/>
              <a:t>.</a:t>
            </a:r>
            <a:r>
              <a:rPr lang="en-US" dirty="0" err="1"/>
              <a:t>removeClass</a:t>
            </a:r>
            <a:r>
              <a:rPr lang="en-US" dirty="0" smtClean="0"/>
              <a:t>(): </a:t>
            </a:r>
            <a:r>
              <a:rPr lang="en-US" dirty="0" err="1" smtClean="0"/>
              <a:t>loại</a:t>
            </a:r>
            <a:r>
              <a:rPr lang="en-US" dirty="0" smtClean="0"/>
              <a:t> </a:t>
            </a:r>
            <a:r>
              <a:rPr lang="en-US" dirty="0" err="1"/>
              <a:t>trừ</a:t>
            </a:r>
            <a:r>
              <a:rPr lang="en-US" dirty="0"/>
              <a:t> </a:t>
            </a:r>
            <a:r>
              <a:rPr lang="en-US" dirty="0" err="1"/>
              <a:t>thuộc</a:t>
            </a:r>
            <a:r>
              <a:rPr lang="en-US" dirty="0"/>
              <a:t> </a:t>
            </a:r>
            <a:r>
              <a:rPr lang="en-US" dirty="0" err="1"/>
              <a:t>tính</a:t>
            </a:r>
            <a:r>
              <a:rPr lang="en-US" dirty="0"/>
              <a:t> class </a:t>
            </a:r>
            <a:r>
              <a:rPr lang="en-US" dirty="0" err="1"/>
              <a:t>cho</a:t>
            </a:r>
            <a:r>
              <a:rPr lang="en-US" dirty="0"/>
              <a:t> tag html.</a:t>
            </a:r>
          </a:p>
          <a:p>
            <a:pPr algn="just"/>
            <a:r>
              <a:rPr lang="en-US" dirty="0"/>
              <a:t>.</a:t>
            </a:r>
            <a:r>
              <a:rPr lang="en-US" dirty="0" err="1"/>
              <a:t>attr</a:t>
            </a:r>
            <a:r>
              <a:rPr lang="en-US" dirty="0" smtClean="0"/>
              <a:t>(): </a:t>
            </a:r>
            <a:r>
              <a:rPr lang="en-US" dirty="0" err="1"/>
              <a:t>nhận</a:t>
            </a:r>
            <a:r>
              <a:rPr lang="en-US" dirty="0"/>
              <a:t> </a:t>
            </a:r>
            <a:r>
              <a:rPr lang="en-US" dirty="0" err="1"/>
              <a:t>giá</a:t>
            </a:r>
            <a:r>
              <a:rPr lang="en-US" dirty="0"/>
              <a:t> </a:t>
            </a:r>
            <a:r>
              <a:rPr lang="en-US" dirty="0" err="1"/>
              <a:t>trị</a:t>
            </a:r>
            <a:r>
              <a:rPr lang="en-US" dirty="0"/>
              <a:t> </a:t>
            </a:r>
            <a:r>
              <a:rPr lang="en-US" dirty="0" err="1"/>
              <a:t>phẩn</a:t>
            </a:r>
            <a:r>
              <a:rPr lang="en-US" dirty="0"/>
              <a:t> </a:t>
            </a:r>
            <a:r>
              <a:rPr lang="en-US" dirty="0" err="1"/>
              <a:t>tử</a:t>
            </a:r>
            <a:r>
              <a:rPr lang="en-US" dirty="0"/>
              <a:t> </a:t>
            </a:r>
            <a:r>
              <a:rPr lang="en-US" dirty="0" err="1"/>
              <a:t>đầu</a:t>
            </a:r>
            <a:r>
              <a:rPr lang="en-US" dirty="0"/>
              <a:t> </a:t>
            </a:r>
            <a:r>
              <a:rPr lang="en-US" dirty="0" err="1"/>
              <a:t>tiên</a:t>
            </a:r>
            <a:r>
              <a:rPr lang="en-US" dirty="0"/>
              <a:t>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err="1"/>
              <a:t>tập</a:t>
            </a:r>
            <a:r>
              <a:rPr lang="en-US" dirty="0"/>
              <a:t> </a:t>
            </a:r>
            <a:r>
              <a:rPr lang="en-US" dirty="0" err="1"/>
              <a:t>hợp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thuộc</a:t>
            </a:r>
            <a:r>
              <a:rPr lang="en-US" dirty="0"/>
              <a:t> </a:t>
            </a:r>
            <a:r>
              <a:rPr lang="en-US" dirty="0" err="1"/>
              <a:t>tính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tag html.</a:t>
            </a:r>
          </a:p>
          <a:p>
            <a:pPr algn="just"/>
            <a:r>
              <a:rPr lang="en-US" dirty="0"/>
              <a:t>.</a:t>
            </a:r>
            <a:r>
              <a:rPr lang="en-US" dirty="0" err="1"/>
              <a:t>removeAttr</a:t>
            </a:r>
            <a:r>
              <a:rPr lang="en-US" dirty="0" smtClean="0"/>
              <a:t>(): </a:t>
            </a:r>
            <a:r>
              <a:rPr lang="en-US" dirty="0" err="1"/>
              <a:t>loại</a:t>
            </a:r>
            <a:r>
              <a:rPr lang="en-US" dirty="0"/>
              <a:t> </a:t>
            </a:r>
            <a:r>
              <a:rPr lang="en-US" dirty="0" err="1"/>
              <a:t>trừ</a:t>
            </a:r>
            <a:r>
              <a:rPr lang="en-US" dirty="0"/>
              <a:t> </a:t>
            </a:r>
            <a:r>
              <a:rPr lang="en-US" dirty="0" err="1"/>
              <a:t>giá</a:t>
            </a:r>
            <a:r>
              <a:rPr lang="en-US" dirty="0"/>
              <a:t> </a:t>
            </a:r>
            <a:r>
              <a:rPr lang="en-US" dirty="0" err="1"/>
              <a:t>trị</a:t>
            </a:r>
            <a:r>
              <a:rPr lang="en-US" dirty="0"/>
              <a:t> </a:t>
            </a:r>
            <a:r>
              <a:rPr lang="en-US" dirty="0" err="1" smtClean="0"/>
              <a:t>phần</a:t>
            </a:r>
            <a:r>
              <a:rPr lang="en-US" dirty="0" smtClean="0"/>
              <a:t> </a:t>
            </a:r>
            <a:r>
              <a:rPr lang="en-US" dirty="0" err="1" smtClean="0"/>
              <a:t>tử</a:t>
            </a:r>
            <a:r>
              <a:rPr lang="en-US" dirty="0" smtClean="0"/>
              <a:t> </a:t>
            </a:r>
            <a:r>
              <a:rPr lang="en-US" dirty="0" err="1" smtClean="0"/>
              <a:t>thuộc</a:t>
            </a:r>
            <a:r>
              <a:rPr lang="en-US" dirty="0" smtClean="0"/>
              <a:t> </a:t>
            </a:r>
            <a:r>
              <a:rPr lang="en-US" dirty="0" err="1"/>
              <a:t>tính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tag html.</a:t>
            </a:r>
          </a:p>
          <a:p>
            <a:pPr algn="just"/>
            <a:r>
              <a:rPr lang="en-US" dirty="0"/>
              <a:t>.html</a:t>
            </a:r>
            <a:r>
              <a:rPr lang="en-US" dirty="0" smtClean="0"/>
              <a:t>(): </a:t>
            </a:r>
            <a:r>
              <a:rPr lang="en-US" dirty="0" err="1"/>
              <a:t>trả</a:t>
            </a:r>
            <a:r>
              <a:rPr lang="en-US" dirty="0"/>
              <a:t> </a:t>
            </a:r>
            <a:r>
              <a:rPr lang="en-US" dirty="0" err="1"/>
              <a:t>về</a:t>
            </a:r>
            <a:r>
              <a:rPr lang="en-US" dirty="0"/>
              <a:t> </a:t>
            </a:r>
            <a:r>
              <a:rPr lang="en-US" dirty="0" err="1"/>
              <a:t>nội</a:t>
            </a:r>
            <a:r>
              <a:rPr lang="en-US" dirty="0"/>
              <a:t> dung </a:t>
            </a:r>
            <a:r>
              <a:rPr lang="en-US" dirty="0" err="1"/>
              <a:t>dạng</a:t>
            </a:r>
            <a:r>
              <a:rPr lang="en-US" dirty="0"/>
              <a:t> html.</a:t>
            </a:r>
          </a:p>
          <a:p>
            <a:r>
              <a:rPr lang="en-US" dirty="0"/>
              <a:t>.text</a:t>
            </a:r>
            <a:r>
              <a:rPr lang="en-US" dirty="0" smtClean="0"/>
              <a:t>(): </a:t>
            </a:r>
            <a:r>
              <a:rPr lang="en-US" dirty="0" err="1"/>
              <a:t>trả</a:t>
            </a:r>
            <a:r>
              <a:rPr lang="en-US" dirty="0"/>
              <a:t> </a:t>
            </a:r>
            <a:r>
              <a:rPr lang="en-US" dirty="0" err="1"/>
              <a:t>về</a:t>
            </a:r>
            <a:r>
              <a:rPr lang="en-US" dirty="0"/>
              <a:t> </a:t>
            </a:r>
            <a:r>
              <a:rPr lang="en-US" dirty="0" err="1"/>
              <a:t>nội</a:t>
            </a:r>
            <a:r>
              <a:rPr lang="en-US" dirty="0"/>
              <a:t> dung </a:t>
            </a:r>
            <a:r>
              <a:rPr lang="en-US" dirty="0" err="1"/>
              <a:t>dạng</a:t>
            </a:r>
            <a:r>
              <a:rPr lang="en-US" dirty="0"/>
              <a:t> text.</a:t>
            </a:r>
          </a:p>
          <a:p>
            <a:r>
              <a:rPr lang="en-US" dirty="0"/>
              <a:t>.</a:t>
            </a:r>
            <a:r>
              <a:rPr lang="en-US" dirty="0" err="1"/>
              <a:t>val</a:t>
            </a:r>
            <a:r>
              <a:rPr lang="en-US" dirty="0" smtClean="0"/>
              <a:t>(): </a:t>
            </a:r>
            <a:r>
              <a:rPr lang="en-US" dirty="0" err="1"/>
              <a:t>nhận</a:t>
            </a:r>
            <a:r>
              <a:rPr lang="en-US" dirty="0"/>
              <a:t> </a:t>
            </a:r>
            <a:r>
              <a:rPr lang="en-US" dirty="0" err="1"/>
              <a:t>lấy</a:t>
            </a:r>
            <a:r>
              <a:rPr lang="en-US" dirty="0"/>
              <a:t> </a:t>
            </a:r>
            <a:r>
              <a:rPr lang="en-US" dirty="0" err="1"/>
              <a:t>giá</a:t>
            </a:r>
            <a:r>
              <a:rPr lang="en-US" dirty="0"/>
              <a:t> </a:t>
            </a:r>
            <a:r>
              <a:rPr lang="en-US" dirty="0" err="1"/>
              <a:t>trị</a:t>
            </a:r>
            <a:r>
              <a:rPr lang="en-US" dirty="0"/>
              <a:t> </a:t>
            </a:r>
            <a:r>
              <a:rPr lang="en-US" dirty="0" err="1"/>
              <a:t>hiện</a:t>
            </a:r>
            <a:r>
              <a:rPr lang="en-US" dirty="0"/>
              <a:t> </a:t>
            </a:r>
            <a:r>
              <a:rPr lang="en-US" dirty="0" err="1"/>
              <a:t>tại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tag html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Ứng dụng jQuery vào thiết kế web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C63CA-A47D-401E-8AB9-D15E3BCD77D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6362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7. Ajax (</a:t>
            </a:r>
            <a:r>
              <a:rPr lang="en-US" dirty="0"/>
              <a:t>Asynchronous JavaScript and </a:t>
            </a:r>
            <a:r>
              <a:rPr lang="en-US" dirty="0" smtClean="0"/>
              <a:t>XML)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Một</a:t>
            </a:r>
            <a:r>
              <a:rPr lang="en-US" dirty="0" smtClean="0"/>
              <a:t> </a:t>
            </a:r>
            <a:r>
              <a:rPr lang="en-US" dirty="0" err="1" smtClean="0"/>
              <a:t>số</a:t>
            </a:r>
            <a:r>
              <a:rPr lang="en-US" dirty="0" smtClean="0"/>
              <a:t> function </a:t>
            </a:r>
            <a:r>
              <a:rPr lang="en-US" dirty="0" err="1" smtClean="0"/>
              <a:t>dùng</a:t>
            </a:r>
            <a:r>
              <a:rPr lang="en-US" dirty="0" smtClean="0"/>
              <a:t> </a:t>
            </a:r>
            <a:r>
              <a:rPr lang="en-US" dirty="0" err="1" smtClean="0"/>
              <a:t>để</a:t>
            </a:r>
            <a:r>
              <a:rPr lang="en-US" dirty="0" smtClean="0"/>
              <a:t> </a:t>
            </a:r>
            <a:r>
              <a:rPr lang="en-US" dirty="0" err="1" smtClean="0"/>
              <a:t>sử</a:t>
            </a:r>
            <a:r>
              <a:rPr lang="en-US" dirty="0" smtClean="0"/>
              <a:t> </a:t>
            </a:r>
            <a:r>
              <a:rPr lang="en-US" dirty="0" err="1" smtClean="0"/>
              <a:t>dụng</a:t>
            </a:r>
            <a:r>
              <a:rPr lang="en-US" dirty="0" smtClean="0"/>
              <a:t> </a:t>
            </a:r>
            <a:r>
              <a:rPr lang="en-US" dirty="0" err="1" smtClean="0"/>
              <a:t>ajax</a:t>
            </a:r>
            <a:endParaRPr lang="en-US" dirty="0" smtClean="0"/>
          </a:p>
          <a:p>
            <a:pPr lvl="1"/>
            <a:r>
              <a:rPr lang="vi-VN" dirty="0"/>
              <a:t>.ajax</a:t>
            </a:r>
            <a:r>
              <a:rPr lang="vi-VN" dirty="0" smtClean="0"/>
              <a:t>(): </a:t>
            </a:r>
            <a:r>
              <a:rPr lang="vi-VN" b="0" dirty="0"/>
              <a:t>thực hiện một yêu cầu ajax.</a:t>
            </a:r>
          </a:p>
          <a:p>
            <a:pPr lvl="1"/>
            <a:r>
              <a:rPr lang="vi-VN" dirty="0"/>
              <a:t>.ajaxComplete</a:t>
            </a:r>
            <a:r>
              <a:rPr lang="vi-VN" dirty="0" smtClean="0"/>
              <a:t>():</a:t>
            </a:r>
            <a:r>
              <a:rPr lang="en-US" dirty="0" smtClean="0"/>
              <a:t> </a:t>
            </a:r>
            <a:r>
              <a:rPr lang="vi-VN" b="0" dirty="0" smtClean="0"/>
              <a:t>thực </a:t>
            </a:r>
            <a:r>
              <a:rPr lang="vi-VN" b="0" dirty="0"/>
              <a:t>hiện một yêu cầu ajax </a:t>
            </a:r>
            <a:r>
              <a:rPr lang="vi-VN" b="0" dirty="0" smtClean="0"/>
              <a:t>complete</a:t>
            </a:r>
            <a:r>
              <a:rPr lang="vi-VN" b="0" dirty="0"/>
              <a:t>.</a:t>
            </a:r>
          </a:p>
          <a:p>
            <a:pPr lvl="1" algn="just"/>
            <a:r>
              <a:rPr lang="vi-VN" dirty="0"/>
              <a:t>.get</a:t>
            </a:r>
            <a:r>
              <a:rPr lang="vi-VN" dirty="0" smtClean="0"/>
              <a:t>(): </a:t>
            </a:r>
            <a:r>
              <a:rPr lang="vi-VN" b="0" dirty="0"/>
              <a:t>load </a:t>
            </a:r>
            <a:r>
              <a:rPr lang="vi-VN" b="0" dirty="0" smtClean="0"/>
              <a:t>dữ</a:t>
            </a:r>
            <a:r>
              <a:rPr lang="en-US" b="0" dirty="0" smtClean="0"/>
              <a:t> </a:t>
            </a:r>
            <a:r>
              <a:rPr lang="vi-VN" b="0" dirty="0" smtClean="0"/>
              <a:t>liệu </a:t>
            </a:r>
            <a:r>
              <a:rPr lang="vi-VN" b="0" dirty="0"/>
              <a:t>từ server sử dụng phương thức GET.</a:t>
            </a:r>
          </a:p>
          <a:p>
            <a:pPr lvl="1" algn="just"/>
            <a:r>
              <a:rPr lang="vi-VN" dirty="0"/>
              <a:t>.getJSON</a:t>
            </a:r>
            <a:r>
              <a:rPr lang="vi-VN" dirty="0" smtClean="0"/>
              <a:t>(): </a:t>
            </a:r>
            <a:r>
              <a:rPr lang="vi-VN" b="0" dirty="0"/>
              <a:t>load dữ liệu từ server dưới dạng Json sử dụng phương thức GET.</a:t>
            </a:r>
          </a:p>
          <a:p>
            <a:pPr lvl="1" algn="just"/>
            <a:r>
              <a:rPr lang="vi-VN" dirty="0"/>
              <a:t>.post</a:t>
            </a:r>
            <a:r>
              <a:rPr lang="vi-VN" dirty="0" smtClean="0"/>
              <a:t>(): </a:t>
            </a:r>
            <a:r>
              <a:rPr lang="vi-VN" b="0" dirty="0"/>
              <a:t>load dữ liệu từ server sử dụng phương thức POST.</a:t>
            </a:r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Ứng dụng jQuery vào thiết kế web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C63CA-A47D-401E-8AB9-D15E3BCD77D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6218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8. Demo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Sự</a:t>
            </a:r>
            <a:r>
              <a:rPr lang="en-US" dirty="0" smtClean="0"/>
              <a:t> </a:t>
            </a:r>
            <a:r>
              <a:rPr lang="en-US" dirty="0" err="1" smtClean="0"/>
              <a:t>kiện</a:t>
            </a:r>
            <a:r>
              <a:rPr lang="en-US" dirty="0" smtClean="0"/>
              <a:t> (Events).</a:t>
            </a:r>
          </a:p>
          <a:p>
            <a:r>
              <a:rPr lang="en-US" dirty="0" err="1" smtClean="0"/>
              <a:t>Hiệu</a:t>
            </a:r>
            <a:r>
              <a:rPr lang="en-US" dirty="0" smtClean="0"/>
              <a:t> </a:t>
            </a:r>
            <a:r>
              <a:rPr lang="en-US" dirty="0" err="1" smtClean="0"/>
              <a:t>ứng</a:t>
            </a:r>
            <a:r>
              <a:rPr lang="en-US" dirty="0" smtClean="0"/>
              <a:t> (Effects).</a:t>
            </a:r>
          </a:p>
          <a:p>
            <a:r>
              <a:rPr lang="en-US" dirty="0" smtClean="0"/>
              <a:t>Ajax</a:t>
            </a:r>
          </a:p>
          <a:p>
            <a:r>
              <a:rPr lang="en-US" dirty="0" err="1" smtClean="0"/>
              <a:t>Dùng</a:t>
            </a:r>
            <a:r>
              <a:rPr lang="en-US" dirty="0" smtClean="0"/>
              <a:t> Plugin Validate </a:t>
            </a:r>
            <a:r>
              <a:rPr lang="en-US" dirty="0" err="1" smtClean="0"/>
              <a:t>kiểm</a:t>
            </a:r>
            <a:r>
              <a:rPr lang="en-US" dirty="0" smtClean="0"/>
              <a:t> </a:t>
            </a:r>
            <a:r>
              <a:rPr lang="en-US" dirty="0" err="1" smtClean="0"/>
              <a:t>tra</a:t>
            </a:r>
            <a:r>
              <a:rPr lang="en-US" dirty="0" smtClean="0"/>
              <a:t> form (</a:t>
            </a:r>
            <a:r>
              <a:rPr lang="en-US" dirty="0" err="1" smtClean="0"/>
              <a:t>kiểm</a:t>
            </a:r>
            <a:r>
              <a:rPr lang="en-US" dirty="0" smtClean="0"/>
              <a:t> </a:t>
            </a:r>
            <a:r>
              <a:rPr lang="en-US" dirty="0" err="1" smtClean="0"/>
              <a:t>tra</a:t>
            </a:r>
            <a:r>
              <a:rPr lang="en-US" dirty="0" smtClean="0"/>
              <a:t> form </a:t>
            </a:r>
            <a:r>
              <a:rPr lang="en-US" dirty="0" err="1" smtClean="0"/>
              <a:t>rỗng</a:t>
            </a:r>
            <a:r>
              <a:rPr lang="en-US" dirty="0" smtClean="0"/>
              <a:t>, </a:t>
            </a:r>
            <a:r>
              <a:rPr lang="en-US" dirty="0" err="1" smtClean="0"/>
              <a:t>giới</a:t>
            </a:r>
            <a:r>
              <a:rPr lang="en-US" dirty="0" smtClean="0"/>
              <a:t> </a:t>
            </a:r>
            <a:r>
              <a:rPr lang="en-US" dirty="0" err="1" smtClean="0"/>
              <a:t>hạn</a:t>
            </a:r>
            <a:r>
              <a:rPr lang="en-US" dirty="0" smtClean="0"/>
              <a:t> </a:t>
            </a:r>
            <a:r>
              <a:rPr lang="en-US" dirty="0" err="1" smtClean="0"/>
              <a:t>ký</a:t>
            </a:r>
            <a:r>
              <a:rPr lang="en-US" dirty="0" smtClean="0"/>
              <a:t> </a:t>
            </a:r>
            <a:r>
              <a:rPr lang="en-US" dirty="0" err="1" smtClean="0"/>
              <a:t>tự</a:t>
            </a:r>
            <a:r>
              <a:rPr lang="en-US" dirty="0" smtClean="0"/>
              <a:t>).</a:t>
            </a:r>
          </a:p>
          <a:p>
            <a:r>
              <a:rPr lang="en-US" dirty="0" smtClean="0"/>
              <a:t>Auto complete form…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Ứng dụng jQuery vào thiết kế web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C63CA-A47D-401E-8AB9-D15E3BCD77DC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3496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9. </a:t>
            </a:r>
            <a:r>
              <a:rPr lang="en-US" dirty="0" err="1" smtClean="0"/>
              <a:t>Giới</a:t>
            </a:r>
            <a:r>
              <a:rPr lang="en-US" dirty="0" smtClean="0"/>
              <a:t> </a:t>
            </a:r>
            <a:r>
              <a:rPr lang="en-US" dirty="0" err="1" smtClean="0"/>
              <a:t>thiệu</a:t>
            </a:r>
            <a:r>
              <a:rPr lang="en-US" dirty="0" smtClean="0"/>
              <a:t> </a:t>
            </a:r>
            <a:r>
              <a:rPr lang="en-US" dirty="0" err="1" smtClean="0"/>
              <a:t>tài</a:t>
            </a:r>
            <a:r>
              <a:rPr lang="en-US" dirty="0" smtClean="0"/>
              <a:t> </a:t>
            </a:r>
            <a:r>
              <a:rPr lang="en-US" dirty="0" err="1" smtClean="0"/>
              <a:t>nguyên</a:t>
            </a:r>
            <a:r>
              <a:rPr lang="en-US" dirty="0" smtClean="0"/>
              <a:t> </a:t>
            </a:r>
            <a:r>
              <a:rPr lang="en-US" dirty="0" err="1" smtClean="0"/>
              <a:t>jQuery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jQuery</a:t>
            </a:r>
            <a:r>
              <a:rPr lang="en-US" dirty="0"/>
              <a:t> UI: </a:t>
            </a:r>
            <a:r>
              <a:rPr lang="en-US" dirty="0">
                <a:hlinkClick r:id="rId2"/>
              </a:rPr>
              <a:t>http://jqueryui.com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pPr lvl="1"/>
            <a:r>
              <a:rPr lang="en-US" dirty="0"/>
              <a:t>Browse all effects &amp; </a:t>
            </a:r>
            <a:r>
              <a:rPr lang="en-US" dirty="0" smtClean="0"/>
              <a:t>widgets</a:t>
            </a:r>
          </a:p>
          <a:p>
            <a:pPr lvl="1"/>
            <a:r>
              <a:rPr lang="en-US" dirty="0"/>
              <a:t>Explore the theme </a:t>
            </a:r>
            <a:r>
              <a:rPr lang="en-US" dirty="0" smtClean="0"/>
              <a:t>gallery</a:t>
            </a:r>
          </a:p>
          <a:p>
            <a:pPr lvl="1"/>
            <a:r>
              <a:rPr lang="en-US" dirty="0"/>
              <a:t>Design a custom </a:t>
            </a:r>
            <a:r>
              <a:rPr lang="en-US" dirty="0" smtClean="0"/>
              <a:t>theme</a:t>
            </a:r>
          </a:p>
          <a:p>
            <a:r>
              <a:rPr lang="en-US" dirty="0" err="1" smtClean="0"/>
              <a:t>jQuery</a:t>
            </a:r>
            <a:r>
              <a:rPr lang="en-US" dirty="0" smtClean="0"/>
              <a:t> Mobile: </a:t>
            </a:r>
            <a:r>
              <a:rPr lang="en-US" sz="3200" dirty="0" smtClean="0">
                <a:hlinkClick r:id="rId3"/>
              </a:rPr>
              <a:t>http</a:t>
            </a:r>
            <a:r>
              <a:rPr lang="en-US" sz="3200" dirty="0">
                <a:hlinkClick r:id="rId3"/>
              </a:rPr>
              <a:t>://jquerymobile.com</a:t>
            </a:r>
            <a:r>
              <a:rPr lang="en-US" sz="3200" dirty="0" smtClean="0">
                <a:hlinkClick r:id="rId3"/>
              </a:rPr>
              <a:t>/</a:t>
            </a:r>
            <a:endParaRPr lang="en-US" sz="3200" dirty="0" smtClean="0"/>
          </a:p>
          <a:p>
            <a:r>
              <a:rPr lang="en-US" sz="3200" dirty="0" err="1" smtClean="0"/>
              <a:t>jQuery</a:t>
            </a:r>
            <a:r>
              <a:rPr lang="en-US" sz="3200" dirty="0" smtClean="0"/>
              <a:t> books</a:t>
            </a:r>
          </a:p>
          <a:p>
            <a:pPr lvl="1"/>
            <a:r>
              <a:rPr lang="en-US" sz="2800" dirty="0" err="1" smtClean="0"/>
              <a:t>jQuery</a:t>
            </a:r>
            <a:r>
              <a:rPr lang="en-US" sz="2800" dirty="0" smtClean="0"/>
              <a:t> API Browser</a:t>
            </a:r>
          </a:p>
          <a:p>
            <a:pPr lvl="1"/>
            <a:r>
              <a:rPr lang="en-US" sz="2800" dirty="0" smtClean="0"/>
              <a:t>….</a:t>
            </a:r>
            <a:endParaRPr lang="en-US" sz="2000" dirty="0" smtClean="0"/>
          </a:p>
          <a:p>
            <a:pPr lvl="1"/>
            <a:endParaRPr lang="en-US" sz="2800" dirty="0" smtClean="0"/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Ứng dụng jQuery vào thiết kế web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C63CA-A47D-401E-8AB9-D15E3BCD77DC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524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jQuery</a:t>
            </a:r>
            <a:r>
              <a:rPr lang="en-US" dirty="0" smtClean="0"/>
              <a:t> books.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Ứng dụng jQuery vào thiết kế web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C63CA-A47D-401E-8AB9-D15E3BCD77DC}" type="slidenum">
              <a:rPr lang="en-US" smtClean="0"/>
              <a:t>14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5623" y="2158014"/>
            <a:ext cx="2261677" cy="291651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03696" y="2182191"/>
            <a:ext cx="2218557" cy="2892341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7511" y="2158014"/>
            <a:ext cx="2316351" cy="2916518"/>
          </a:xfrm>
          <a:prstGeom prst="rect">
            <a:avLst/>
          </a:prstGeom>
          <a:ln>
            <a:solidFill>
              <a:schemeClr val="bg2">
                <a:lumMod val="75000"/>
              </a:schemeClr>
            </a:solidFill>
          </a:ln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88650" y="2182191"/>
            <a:ext cx="2375535" cy="29222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7124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10. </a:t>
            </a:r>
            <a:r>
              <a:rPr lang="en-US" dirty="0" err="1" smtClean="0"/>
              <a:t>Tìm</a:t>
            </a:r>
            <a:r>
              <a:rPr lang="en-US" dirty="0" smtClean="0"/>
              <a:t> </a:t>
            </a:r>
            <a:r>
              <a:rPr lang="en-US" dirty="0" err="1" smtClean="0"/>
              <a:t>kiếm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sử</a:t>
            </a:r>
            <a:r>
              <a:rPr lang="en-US" dirty="0" smtClean="0"/>
              <a:t> </a:t>
            </a:r>
            <a:r>
              <a:rPr lang="en-US" dirty="0" err="1" smtClean="0"/>
              <a:t>dụng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Một</a:t>
            </a:r>
            <a:r>
              <a:rPr lang="en-US" dirty="0" smtClean="0"/>
              <a:t> </a:t>
            </a:r>
            <a:r>
              <a:rPr lang="en-US" dirty="0" err="1" smtClean="0"/>
              <a:t>số</a:t>
            </a:r>
            <a:r>
              <a:rPr lang="en-US" dirty="0" smtClean="0"/>
              <a:t> </a:t>
            </a:r>
            <a:r>
              <a:rPr lang="en-US" dirty="0" err="1" smtClean="0"/>
              <a:t>trang</a:t>
            </a:r>
            <a:r>
              <a:rPr lang="en-US" dirty="0" smtClean="0"/>
              <a:t> web:</a:t>
            </a:r>
          </a:p>
          <a:p>
            <a:pPr lvl="1"/>
            <a:r>
              <a:rPr lang="en-US" dirty="0">
                <a:hlinkClick r:id="rId2"/>
              </a:rPr>
              <a:t>http://plugins.jquery.com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pPr lvl="1"/>
            <a:r>
              <a:rPr lang="en-US" dirty="0">
                <a:hlinkClick r:id="rId3"/>
              </a:rPr>
              <a:t>http://forum.jquery.com</a:t>
            </a:r>
            <a:r>
              <a:rPr lang="en-US" dirty="0" smtClean="0">
                <a:hlinkClick r:id="rId3"/>
              </a:rPr>
              <a:t>/</a:t>
            </a:r>
            <a:endParaRPr lang="en-US" dirty="0" smtClean="0"/>
          </a:p>
          <a:p>
            <a:pPr lvl="1"/>
            <a:r>
              <a:rPr lang="en-US" dirty="0" err="1" smtClean="0"/>
              <a:t>Tìm</a:t>
            </a:r>
            <a:r>
              <a:rPr lang="en-US" dirty="0" smtClean="0"/>
              <a:t> </a:t>
            </a:r>
            <a:r>
              <a:rPr lang="en-US" dirty="0" err="1" smtClean="0"/>
              <a:t>kiếm</a:t>
            </a:r>
            <a:r>
              <a:rPr lang="en-US" dirty="0" smtClean="0"/>
              <a:t> </a:t>
            </a:r>
            <a:r>
              <a:rPr lang="en-US" dirty="0" err="1" smtClean="0"/>
              <a:t>trên</a:t>
            </a:r>
            <a:r>
              <a:rPr lang="en-US" dirty="0" smtClean="0"/>
              <a:t> </a:t>
            </a:r>
            <a:r>
              <a:rPr lang="en-US" dirty="0" err="1" smtClean="0"/>
              <a:t>google</a:t>
            </a:r>
            <a:r>
              <a:rPr lang="en-US" dirty="0" smtClean="0"/>
              <a:t> </a:t>
            </a:r>
            <a:r>
              <a:rPr lang="en-US" dirty="0" err="1" smtClean="0"/>
              <a:t>theo</a:t>
            </a:r>
            <a:r>
              <a:rPr lang="en-US" dirty="0" smtClean="0"/>
              <a:t> </a:t>
            </a:r>
            <a:r>
              <a:rPr lang="en-US" dirty="0" err="1" smtClean="0"/>
              <a:t>chủ</a:t>
            </a:r>
            <a:r>
              <a:rPr lang="en-US" dirty="0" smtClean="0"/>
              <a:t> </a:t>
            </a:r>
            <a:r>
              <a:rPr lang="en-US" dirty="0" err="1" smtClean="0"/>
              <a:t>đề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Ứng dụng jQuery vào thiết kế web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C63CA-A47D-401E-8AB9-D15E3BCD77DC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2285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11. </a:t>
            </a:r>
            <a:r>
              <a:rPr lang="en-US" dirty="0" err="1" smtClean="0"/>
              <a:t>Thảo</a:t>
            </a:r>
            <a:r>
              <a:rPr lang="en-US" dirty="0" smtClean="0"/>
              <a:t> </a:t>
            </a:r>
            <a:r>
              <a:rPr lang="en-US" dirty="0" err="1" smtClean="0"/>
              <a:t>luận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err="1" smtClean="0"/>
              <a:t>Một</a:t>
            </a:r>
            <a:r>
              <a:rPr lang="en-US" dirty="0" smtClean="0"/>
              <a:t> </a:t>
            </a:r>
            <a:r>
              <a:rPr lang="en-US" dirty="0" err="1" smtClean="0"/>
              <a:t>số</a:t>
            </a:r>
            <a:r>
              <a:rPr lang="en-US" dirty="0" smtClean="0"/>
              <a:t> </a:t>
            </a:r>
            <a:r>
              <a:rPr lang="en-US" dirty="0" err="1" smtClean="0"/>
              <a:t>ứng</a:t>
            </a:r>
            <a:r>
              <a:rPr lang="en-US" dirty="0" smtClean="0"/>
              <a:t> </a:t>
            </a:r>
            <a:r>
              <a:rPr lang="en-US" dirty="0" err="1" smtClean="0"/>
              <a:t>dụng</a:t>
            </a:r>
            <a:r>
              <a:rPr lang="en-US" dirty="0" smtClean="0"/>
              <a:t> </a:t>
            </a:r>
            <a:r>
              <a:rPr lang="en-US" dirty="0" err="1" smtClean="0"/>
              <a:t>jQuery</a:t>
            </a:r>
            <a:endParaRPr lang="en-US" dirty="0" smtClean="0"/>
          </a:p>
          <a:p>
            <a:pPr lvl="1"/>
            <a:r>
              <a:rPr lang="en-US" dirty="0"/>
              <a:t>Form </a:t>
            </a:r>
            <a:r>
              <a:rPr lang="en-US" dirty="0" smtClean="0"/>
              <a:t>Validation</a:t>
            </a:r>
          </a:p>
          <a:p>
            <a:pPr lvl="1"/>
            <a:r>
              <a:rPr lang="en-US" dirty="0"/>
              <a:t>File </a:t>
            </a:r>
            <a:r>
              <a:rPr lang="en-US" dirty="0" smtClean="0"/>
              <a:t>upload</a:t>
            </a:r>
          </a:p>
          <a:p>
            <a:pPr lvl="1"/>
            <a:r>
              <a:rPr lang="en-US" dirty="0"/>
              <a:t>Time, Date and Color </a:t>
            </a:r>
            <a:r>
              <a:rPr lang="en-US" dirty="0" smtClean="0"/>
              <a:t>Picker</a:t>
            </a:r>
          </a:p>
          <a:p>
            <a:pPr lvl="1"/>
            <a:r>
              <a:rPr lang="en-US" dirty="0"/>
              <a:t>Inline Edit &amp; </a:t>
            </a:r>
            <a:r>
              <a:rPr lang="en-US" dirty="0" smtClean="0"/>
              <a:t>Editors</a:t>
            </a:r>
          </a:p>
          <a:p>
            <a:pPr lvl="1"/>
            <a:r>
              <a:rPr lang="en-US" dirty="0"/>
              <a:t>Audio, Video, </a:t>
            </a:r>
            <a:r>
              <a:rPr lang="en-US" dirty="0" smtClean="0"/>
              <a:t>Flash</a:t>
            </a:r>
          </a:p>
          <a:p>
            <a:pPr lvl="1"/>
            <a:r>
              <a:rPr lang="en-US" dirty="0" smtClean="0"/>
              <a:t>Photos/Images/Galleries</a:t>
            </a:r>
          </a:p>
          <a:p>
            <a:pPr lvl="1"/>
            <a:r>
              <a:rPr lang="en-US" dirty="0"/>
              <a:t>Tables, </a:t>
            </a:r>
            <a:r>
              <a:rPr lang="en-US" dirty="0" smtClean="0"/>
              <a:t>Grids. </a:t>
            </a:r>
          </a:p>
          <a:p>
            <a:pPr lvl="1"/>
            <a:r>
              <a:rPr lang="en-US" dirty="0"/>
              <a:t>Tooltips</a:t>
            </a:r>
          </a:p>
          <a:p>
            <a:pPr lvl="1"/>
            <a:r>
              <a:rPr lang="en-US" dirty="0"/>
              <a:t>Menus, Navigations</a:t>
            </a:r>
          </a:p>
          <a:p>
            <a:pPr lvl="1"/>
            <a:r>
              <a:rPr lang="en-US" dirty="0"/>
              <a:t>Drag and Drop</a:t>
            </a:r>
          </a:p>
          <a:p>
            <a:pPr lvl="1"/>
            <a:r>
              <a:rPr lang="en-US" dirty="0" smtClean="0"/>
              <a:t>Ajax</a:t>
            </a:r>
          </a:p>
          <a:p>
            <a:pPr lvl="1"/>
            <a:r>
              <a:rPr lang="en-US" dirty="0" smtClean="0"/>
              <a:t>….</a:t>
            </a:r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Ứng dụng jQuery vào thiết kế web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C63CA-A47D-401E-8AB9-D15E3BCD77DC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2531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Thanks for </a:t>
            </a:r>
            <a:r>
              <a:rPr lang="en-US" dirty="0" smtClean="0"/>
              <a:t>Listening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Cám</a:t>
            </a:r>
            <a:r>
              <a:rPr lang="en-US" dirty="0" smtClean="0"/>
              <a:t> </a:t>
            </a:r>
            <a:r>
              <a:rPr lang="en-US" dirty="0" err="1" smtClean="0"/>
              <a:t>ơn</a:t>
            </a:r>
            <a:r>
              <a:rPr lang="en-US" dirty="0" smtClean="0"/>
              <a:t> </a:t>
            </a:r>
            <a:r>
              <a:rPr lang="en-US" dirty="0" err="1" smtClean="0"/>
              <a:t>đã</a:t>
            </a:r>
            <a:r>
              <a:rPr lang="en-US" dirty="0" smtClean="0"/>
              <a:t> </a:t>
            </a:r>
            <a:r>
              <a:rPr lang="en-US" dirty="0" err="1" smtClean="0"/>
              <a:t>lắng</a:t>
            </a:r>
            <a:r>
              <a:rPr lang="en-US" dirty="0" smtClean="0"/>
              <a:t> </a:t>
            </a:r>
            <a:r>
              <a:rPr lang="en-US" dirty="0" err="1" smtClean="0"/>
              <a:t>nghe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Ứng dụng jQuery vào thiết kế web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C63CA-A47D-401E-8AB9-D15E3BCD77DC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524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Nội</a:t>
            </a:r>
            <a:r>
              <a:rPr lang="en-US" dirty="0" smtClean="0"/>
              <a:t> dung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buFont typeface="+mj-lt"/>
              <a:buAutoNum type="arabicPeriod"/>
            </a:pPr>
            <a:r>
              <a:rPr lang="en-US" sz="2400" dirty="0" err="1" smtClean="0"/>
              <a:t>Giới</a:t>
            </a:r>
            <a:r>
              <a:rPr lang="en-US" sz="2400" dirty="0" smtClean="0"/>
              <a:t> </a:t>
            </a:r>
            <a:r>
              <a:rPr lang="en-US" sz="2400" dirty="0" err="1" smtClean="0"/>
              <a:t>thiệu</a:t>
            </a:r>
            <a:r>
              <a:rPr lang="en-US" sz="2400" dirty="0" smtClean="0"/>
              <a:t> </a:t>
            </a:r>
            <a:r>
              <a:rPr lang="en-US" sz="2400" dirty="0" err="1" smtClean="0"/>
              <a:t>jQuery</a:t>
            </a:r>
            <a:endParaRPr lang="en-US" sz="2400" dirty="0" smtClean="0"/>
          </a:p>
          <a:p>
            <a:pPr>
              <a:buFont typeface="+mj-lt"/>
              <a:buAutoNum type="arabicPeriod"/>
            </a:pPr>
            <a:r>
              <a:rPr lang="en-US" sz="2400" dirty="0" err="1" smtClean="0"/>
              <a:t>Sử</a:t>
            </a:r>
            <a:r>
              <a:rPr lang="en-US" sz="2400" dirty="0" smtClean="0"/>
              <a:t> </a:t>
            </a:r>
            <a:r>
              <a:rPr lang="en-US" sz="2400" dirty="0" err="1"/>
              <a:t>dụng</a:t>
            </a:r>
            <a:r>
              <a:rPr lang="en-US" sz="2400" dirty="0"/>
              <a:t> </a:t>
            </a:r>
            <a:r>
              <a:rPr lang="en-US" sz="2400" dirty="0" err="1"/>
              <a:t>jQuery</a:t>
            </a:r>
            <a:r>
              <a:rPr lang="en-US" sz="2400" dirty="0" smtClean="0"/>
              <a:t>.</a:t>
            </a:r>
          </a:p>
          <a:p>
            <a:pPr>
              <a:buFont typeface="+mj-lt"/>
              <a:buAutoNum type="arabicPeriod"/>
            </a:pPr>
            <a:r>
              <a:rPr lang="en-US" sz="2400" dirty="0" err="1" smtClean="0"/>
              <a:t>Bộ</a:t>
            </a:r>
            <a:r>
              <a:rPr lang="en-US" sz="2400" dirty="0" smtClean="0"/>
              <a:t> </a:t>
            </a:r>
            <a:r>
              <a:rPr lang="en-US" sz="2400" dirty="0" err="1" smtClean="0"/>
              <a:t>chọn</a:t>
            </a:r>
            <a:r>
              <a:rPr lang="en-US" sz="2400" dirty="0" smtClean="0"/>
              <a:t> (Selector).</a:t>
            </a:r>
          </a:p>
          <a:p>
            <a:pPr>
              <a:buFont typeface="+mj-lt"/>
              <a:buAutoNum type="arabicPeriod"/>
            </a:pPr>
            <a:r>
              <a:rPr lang="en-US" sz="2400" dirty="0" err="1"/>
              <a:t>Sự</a:t>
            </a:r>
            <a:r>
              <a:rPr lang="en-US" sz="2400" dirty="0"/>
              <a:t> </a:t>
            </a:r>
            <a:r>
              <a:rPr lang="en-US" sz="2400" dirty="0" err="1" smtClean="0"/>
              <a:t>kiện</a:t>
            </a:r>
            <a:r>
              <a:rPr lang="en-US" sz="2400" dirty="0" smtClean="0"/>
              <a:t> (Events).</a:t>
            </a:r>
          </a:p>
          <a:p>
            <a:pPr>
              <a:buFont typeface="+mj-lt"/>
              <a:buAutoNum type="arabicPeriod"/>
            </a:pPr>
            <a:r>
              <a:rPr lang="en-US" sz="2400" dirty="0" err="1"/>
              <a:t>Các</a:t>
            </a:r>
            <a:r>
              <a:rPr lang="en-US" sz="2400" dirty="0"/>
              <a:t> </a:t>
            </a:r>
            <a:r>
              <a:rPr lang="en-US" sz="2400" dirty="0" err="1"/>
              <a:t>hiệu</a:t>
            </a:r>
            <a:r>
              <a:rPr lang="en-US" sz="2400" dirty="0"/>
              <a:t> </a:t>
            </a:r>
            <a:r>
              <a:rPr lang="en-US" sz="2400" dirty="0" err="1" smtClean="0"/>
              <a:t>ứng</a:t>
            </a:r>
            <a:r>
              <a:rPr lang="en-US" sz="2400" dirty="0" smtClean="0"/>
              <a:t> (Effects).</a:t>
            </a:r>
          </a:p>
          <a:p>
            <a:pPr>
              <a:buFont typeface="+mj-lt"/>
              <a:buAutoNum type="arabicPeriod"/>
            </a:pPr>
            <a:r>
              <a:rPr lang="en-US" sz="2400" dirty="0" err="1"/>
              <a:t>Các</a:t>
            </a:r>
            <a:r>
              <a:rPr lang="en-US" sz="2400" dirty="0"/>
              <a:t> </a:t>
            </a:r>
            <a:r>
              <a:rPr lang="en-US" sz="2400" dirty="0" err="1"/>
              <a:t>thuộc</a:t>
            </a:r>
            <a:r>
              <a:rPr lang="en-US" sz="2400" dirty="0"/>
              <a:t> </a:t>
            </a:r>
            <a:r>
              <a:rPr lang="en-US" sz="2400" dirty="0" err="1" smtClean="0"/>
              <a:t>tính</a:t>
            </a:r>
            <a:r>
              <a:rPr lang="en-US" sz="2400" dirty="0" smtClean="0"/>
              <a:t> (Attributes).</a:t>
            </a:r>
          </a:p>
          <a:p>
            <a:pPr>
              <a:buFont typeface="+mj-lt"/>
              <a:buAutoNum type="arabicPeriod"/>
            </a:pPr>
            <a:r>
              <a:rPr lang="en-US" sz="2400" dirty="0"/>
              <a:t>Ajax (Asynchronous JavaScript and </a:t>
            </a:r>
            <a:r>
              <a:rPr lang="en-US" sz="2400" dirty="0" smtClean="0"/>
              <a:t>XML)</a:t>
            </a:r>
          </a:p>
          <a:p>
            <a:endParaRPr lang="en-US" sz="2400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 startAt="8"/>
            </a:pPr>
            <a:r>
              <a:rPr lang="en-US" sz="2400" dirty="0" smtClean="0"/>
              <a:t>Demo </a:t>
            </a:r>
            <a:r>
              <a:rPr lang="en-US" sz="2400" dirty="0" err="1" smtClean="0"/>
              <a:t>một</a:t>
            </a:r>
            <a:r>
              <a:rPr lang="en-US" sz="2400" dirty="0" smtClean="0"/>
              <a:t> </a:t>
            </a:r>
            <a:r>
              <a:rPr lang="en-US" sz="2400" dirty="0" err="1" smtClean="0"/>
              <a:t>số</a:t>
            </a:r>
            <a:r>
              <a:rPr lang="en-US" sz="2400" dirty="0" smtClean="0"/>
              <a:t> </a:t>
            </a:r>
            <a:r>
              <a:rPr lang="en-US" sz="2400" dirty="0" err="1" smtClean="0"/>
              <a:t>sự</a:t>
            </a:r>
            <a:r>
              <a:rPr lang="en-US" sz="2400" dirty="0" smtClean="0"/>
              <a:t> </a:t>
            </a:r>
            <a:r>
              <a:rPr lang="en-US" sz="2400" dirty="0" err="1" smtClean="0"/>
              <a:t>kiện</a:t>
            </a:r>
            <a:r>
              <a:rPr lang="en-US" sz="2400" dirty="0" smtClean="0"/>
              <a:t>, </a:t>
            </a:r>
            <a:r>
              <a:rPr lang="en-US" sz="2400" dirty="0" err="1" smtClean="0"/>
              <a:t>hiệu</a:t>
            </a:r>
            <a:r>
              <a:rPr lang="en-US" sz="2400" dirty="0" smtClean="0"/>
              <a:t> </a:t>
            </a:r>
            <a:r>
              <a:rPr lang="en-US" sz="2400" dirty="0" err="1" smtClean="0"/>
              <a:t>ứng</a:t>
            </a:r>
            <a:r>
              <a:rPr lang="en-US" sz="2400" dirty="0" smtClean="0"/>
              <a:t>, </a:t>
            </a:r>
            <a:r>
              <a:rPr lang="en-US" sz="2400" dirty="0" err="1" smtClean="0"/>
              <a:t>ajax</a:t>
            </a:r>
            <a:r>
              <a:rPr lang="en-US" sz="2400" dirty="0" smtClean="0"/>
              <a:t>, validate,…</a:t>
            </a:r>
          </a:p>
          <a:p>
            <a:pPr marL="457200" indent="-457200">
              <a:buFont typeface="+mj-lt"/>
              <a:buAutoNum type="arabicPeriod" startAt="8"/>
            </a:pPr>
            <a:r>
              <a:rPr lang="en-US" sz="2400" dirty="0" err="1" smtClean="0"/>
              <a:t>Giới</a:t>
            </a:r>
            <a:r>
              <a:rPr lang="en-US" sz="2400" dirty="0" smtClean="0"/>
              <a:t> </a:t>
            </a:r>
            <a:r>
              <a:rPr lang="en-US" sz="2400" dirty="0" err="1" smtClean="0"/>
              <a:t>thiệu</a:t>
            </a:r>
            <a:r>
              <a:rPr lang="en-US" sz="2400" dirty="0" smtClean="0"/>
              <a:t> </a:t>
            </a:r>
            <a:r>
              <a:rPr lang="en-US" sz="2400" dirty="0" err="1" smtClean="0"/>
              <a:t>jQuery</a:t>
            </a:r>
            <a:r>
              <a:rPr lang="en-US" sz="2400" dirty="0" smtClean="0"/>
              <a:t> UI, </a:t>
            </a:r>
            <a:r>
              <a:rPr lang="en-US" sz="2400" dirty="0" err="1" smtClean="0"/>
              <a:t>jQuery</a:t>
            </a:r>
            <a:r>
              <a:rPr lang="en-US" sz="2400" dirty="0" smtClean="0"/>
              <a:t> Mobile, </a:t>
            </a:r>
            <a:r>
              <a:rPr lang="en-US" sz="2400" dirty="0" err="1" smtClean="0"/>
              <a:t>jQuery</a:t>
            </a:r>
            <a:r>
              <a:rPr lang="en-US" sz="2400" dirty="0" smtClean="0"/>
              <a:t> Books.</a:t>
            </a:r>
          </a:p>
          <a:p>
            <a:pPr marL="457200" indent="-457200">
              <a:buFont typeface="+mj-lt"/>
              <a:buAutoNum type="arabicPeriod" startAt="8"/>
            </a:pPr>
            <a:r>
              <a:rPr lang="en-US" sz="2400" dirty="0" err="1" smtClean="0"/>
              <a:t>Tìm</a:t>
            </a:r>
            <a:r>
              <a:rPr lang="en-US" sz="2400" dirty="0" smtClean="0"/>
              <a:t> </a:t>
            </a:r>
            <a:r>
              <a:rPr lang="en-US" sz="2400" dirty="0" err="1" smtClean="0"/>
              <a:t>kiếm</a:t>
            </a:r>
            <a:r>
              <a:rPr lang="en-US" sz="2400" dirty="0" smtClean="0"/>
              <a:t> </a:t>
            </a:r>
            <a:r>
              <a:rPr lang="en-US" sz="2400" dirty="0" err="1" smtClean="0"/>
              <a:t>và</a:t>
            </a:r>
            <a:r>
              <a:rPr lang="en-US" sz="2400" dirty="0" smtClean="0"/>
              <a:t> </a:t>
            </a:r>
            <a:r>
              <a:rPr lang="en-US" sz="2400" dirty="0" err="1" smtClean="0"/>
              <a:t>sử</a:t>
            </a:r>
            <a:r>
              <a:rPr lang="en-US" sz="2400" dirty="0" smtClean="0"/>
              <a:t> </a:t>
            </a:r>
            <a:r>
              <a:rPr lang="en-US" sz="2400" dirty="0" err="1" smtClean="0"/>
              <a:t>dụng</a:t>
            </a:r>
            <a:r>
              <a:rPr lang="en-US" sz="2400" dirty="0" smtClean="0"/>
              <a:t> </a:t>
            </a:r>
            <a:r>
              <a:rPr lang="en-US" sz="2400" dirty="0" err="1" smtClean="0"/>
              <a:t>những</a:t>
            </a:r>
            <a:r>
              <a:rPr lang="en-US" sz="2400" dirty="0" smtClean="0"/>
              <a:t> Plugin </a:t>
            </a:r>
            <a:r>
              <a:rPr lang="en-US" sz="2400" dirty="0" err="1" smtClean="0"/>
              <a:t>jQuery</a:t>
            </a:r>
            <a:r>
              <a:rPr lang="en-US" sz="2400" dirty="0" smtClean="0"/>
              <a:t>.</a:t>
            </a:r>
          </a:p>
          <a:p>
            <a:pPr marL="457200" indent="-457200">
              <a:buFont typeface="+mj-lt"/>
              <a:buAutoNum type="arabicPeriod" startAt="8"/>
            </a:pPr>
            <a:r>
              <a:rPr lang="en-US" sz="2400" dirty="0" err="1" smtClean="0"/>
              <a:t>Thảo</a:t>
            </a:r>
            <a:r>
              <a:rPr lang="en-US" sz="2400" dirty="0" smtClean="0"/>
              <a:t> </a:t>
            </a:r>
            <a:r>
              <a:rPr lang="en-US" sz="2400" dirty="0" err="1" smtClean="0"/>
              <a:t>luận</a:t>
            </a: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Ứng dụng jQuery vào thiết kế web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C63CA-A47D-401E-8AB9-D15E3BCD77D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364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1. </a:t>
            </a:r>
            <a:r>
              <a:rPr lang="en-US" dirty="0" err="1" smtClean="0"/>
              <a:t>Giới</a:t>
            </a:r>
            <a:r>
              <a:rPr lang="en-US" dirty="0" smtClean="0"/>
              <a:t> </a:t>
            </a:r>
            <a:r>
              <a:rPr lang="en-US" dirty="0" err="1" smtClean="0"/>
              <a:t>thiệu</a:t>
            </a:r>
            <a:r>
              <a:rPr lang="en-US" dirty="0" smtClean="0"/>
              <a:t> </a:t>
            </a:r>
            <a:r>
              <a:rPr lang="en-US" dirty="0" err="1" smtClean="0"/>
              <a:t>jQuery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 smtClean="0"/>
              <a:t>j</a:t>
            </a:r>
            <a:r>
              <a:rPr lang="vi-VN" dirty="0" smtClean="0"/>
              <a:t>Query </a:t>
            </a:r>
            <a:r>
              <a:rPr lang="vi-VN" dirty="0"/>
              <a:t>được thiết kế để thay đổi cách viết Javascript của </a:t>
            </a:r>
            <a:r>
              <a:rPr lang="vi-VN" dirty="0" smtClean="0"/>
              <a:t>bạn</a:t>
            </a:r>
            <a:r>
              <a:rPr lang="en-US" dirty="0" smtClean="0"/>
              <a:t>.</a:t>
            </a:r>
          </a:p>
          <a:p>
            <a:pPr lvl="1" algn="just"/>
            <a:r>
              <a:rPr lang="vi-VN" dirty="0"/>
              <a:t>jQuery đơn giản hóa cách viết Javascript và tăng tốc độ xử lý các sự kiện trên trang </a:t>
            </a:r>
            <a:r>
              <a:rPr lang="vi-VN" dirty="0" smtClean="0"/>
              <a:t>web</a:t>
            </a:r>
            <a:r>
              <a:rPr lang="en-US" dirty="0" smtClean="0"/>
              <a:t>.</a:t>
            </a:r>
          </a:p>
          <a:p>
            <a:pPr lvl="1" algn="just"/>
            <a:r>
              <a:rPr lang="en-US" dirty="0" smtClean="0"/>
              <a:t>G</a:t>
            </a:r>
            <a:r>
              <a:rPr lang="vi-VN" dirty="0" smtClean="0"/>
              <a:t>iúp </a:t>
            </a:r>
            <a:r>
              <a:rPr lang="vi-VN" dirty="0"/>
              <a:t>tiết kiệm thời gian và công sức so với cách viết javascript thông </a:t>
            </a:r>
            <a:r>
              <a:rPr lang="vi-VN" dirty="0" smtClean="0"/>
              <a:t>thường.</a:t>
            </a:r>
            <a:endParaRPr lang="en-US" dirty="0" smtClean="0"/>
          </a:p>
          <a:p>
            <a:pPr lvl="1" algn="just"/>
            <a:r>
              <a:rPr lang="vi-VN" dirty="0" smtClean="0"/>
              <a:t>Đúng </a:t>
            </a:r>
            <a:r>
              <a:rPr lang="vi-VN" dirty="0"/>
              <a:t>như khẩu hiệu của jquery "Viết </a:t>
            </a:r>
            <a:r>
              <a:rPr lang="vi-VN" dirty="0" smtClean="0"/>
              <a:t>ít, </a:t>
            </a:r>
            <a:r>
              <a:rPr lang="vi-VN" dirty="0"/>
              <a:t>làm </a:t>
            </a:r>
            <a:r>
              <a:rPr lang="vi-VN" dirty="0" smtClean="0"/>
              <a:t>nhiều“</a:t>
            </a:r>
            <a:r>
              <a:rPr lang="en-US" dirty="0" smtClean="0"/>
              <a:t>.</a:t>
            </a:r>
          </a:p>
          <a:p>
            <a:pPr lvl="1" algn="just"/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Ứng dụng jQuery vào thiết kế web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C63CA-A47D-401E-8AB9-D15E3BCD77D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125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Ví</a:t>
            </a:r>
            <a:r>
              <a:rPr lang="en-US" dirty="0" smtClean="0"/>
              <a:t> </a:t>
            </a:r>
            <a:r>
              <a:rPr lang="en-US" dirty="0" err="1" smtClean="0"/>
              <a:t>dụ</a:t>
            </a:r>
            <a:r>
              <a:rPr lang="en-US" dirty="0" smtClean="0"/>
              <a:t>: hide/show </a:t>
            </a:r>
            <a:r>
              <a:rPr lang="en-US" dirty="0" err="1" smtClean="0"/>
              <a:t>một</a:t>
            </a:r>
            <a:r>
              <a:rPr lang="en-US" dirty="0" smtClean="0"/>
              <a:t> </a:t>
            </a:r>
            <a:r>
              <a:rPr lang="en-US" dirty="0" err="1" smtClean="0"/>
              <a:t>đối</a:t>
            </a:r>
            <a:r>
              <a:rPr lang="en-US" dirty="0" smtClean="0"/>
              <a:t> </a:t>
            </a:r>
            <a:r>
              <a:rPr lang="en-US" dirty="0" err="1" smtClean="0"/>
              <a:t>tượng</a:t>
            </a:r>
            <a:r>
              <a:rPr lang="en-US" dirty="0"/>
              <a:t>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677511" y="1295020"/>
            <a:ext cx="5929029" cy="4854243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n-US" dirty="0" err="1" smtClean="0"/>
              <a:t>Cách</a:t>
            </a:r>
            <a:r>
              <a:rPr lang="en-US" dirty="0" smtClean="0"/>
              <a:t> </a:t>
            </a:r>
            <a:r>
              <a:rPr lang="en-US" dirty="0" err="1" smtClean="0"/>
              <a:t>viết</a:t>
            </a:r>
            <a:r>
              <a:rPr lang="en-US" dirty="0" smtClean="0"/>
              <a:t> </a:t>
            </a:r>
            <a:r>
              <a:rPr lang="en-US" dirty="0" err="1" smtClean="0"/>
              <a:t>Javascript</a:t>
            </a:r>
            <a:r>
              <a:rPr lang="en-US" dirty="0" smtClean="0"/>
              <a:t> </a:t>
            </a:r>
            <a:r>
              <a:rPr lang="en-US" dirty="0" err="1" smtClean="0"/>
              <a:t>thuần</a:t>
            </a:r>
            <a:endParaRPr lang="en-US" dirty="0" smtClean="0"/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&lt;a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href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="#"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onclick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toggle_visibility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('foo');"&gt;Click here to toggle visibility of #foo&lt;/a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function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toggle_visibility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(id)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var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e =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document.getElementById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(id);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	if(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e.style.display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== 'block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')</a:t>
            </a:r>
            <a:b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e.style.display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= 'none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';</a:t>
            </a:r>
            <a:b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else </a:t>
            </a:r>
            <a:b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e.style.display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= 'block';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6606540" y="1298449"/>
            <a:ext cx="4512406" cy="4854244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US" dirty="0" err="1" smtClean="0"/>
              <a:t>Cách</a:t>
            </a:r>
            <a:r>
              <a:rPr lang="en-US" dirty="0" smtClean="0"/>
              <a:t> </a:t>
            </a:r>
            <a:r>
              <a:rPr lang="en-US" dirty="0" err="1" smtClean="0"/>
              <a:t>viết</a:t>
            </a:r>
            <a:r>
              <a:rPr lang="en-US" dirty="0" smtClean="0"/>
              <a:t> </a:t>
            </a:r>
            <a:r>
              <a:rPr lang="en-US" dirty="0" err="1" smtClean="0"/>
              <a:t>theo</a:t>
            </a:r>
            <a:r>
              <a:rPr lang="en-US" dirty="0" smtClean="0"/>
              <a:t> </a:t>
            </a:r>
            <a:r>
              <a:rPr lang="en-US" dirty="0" err="1" smtClean="0"/>
              <a:t>jQuey</a:t>
            </a:r>
            <a:endParaRPr lang="en-US" dirty="0" smtClean="0"/>
          </a:p>
          <a:p>
            <a:pPr>
              <a:buFont typeface="Wingdings" panose="05000000000000000000" pitchFamily="2" charset="2"/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$(document).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ready(function(){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$("a").click(function(){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	$("#more").toggle("slow");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		return false;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	});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});</a:t>
            </a:r>
          </a:p>
          <a:p>
            <a:pPr marL="0" indent="0">
              <a:buNone/>
            </a:pPr>
            <a:endParaRPr lang="en-US" b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Ứng dụng jQuery vào thiết kế web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C63CA-A47D-401E-8AB9-D15E3BCD77D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836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2. </a:t>
            </a:r>
            <a:r>
              <a:rPr lang="en-US" dirty="0" err="1" smtClean="0"/>
              <a:t>Sử</a:t>
            </a:r>
            <a:r>
              <a:rPr lang="en-US" dirty="0" smtClean="0"/>
              <a:t> </a:t>
            </a:r>
            <a:r>
              <a:rPr lang="en-US" dirty="0" err="1" smtClean="0"/>
              <a:t>dụng</a:t>
            </a:r>
            <a:r>
              <a:rPr lang="en-US" dirty="0" smtClean="0"/>
              <a:t> </a:t>
            </a:r>
            <a:r>
              <a:rPr lang="en-US" dirty="0" err="1" smtClean="0"/>
              <a:t>jQuery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11751" y="1097280"/>
            <a:ext cx="11243979" cy="512064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Download: </a:t>
            </a:r>
            <a:r>
              <a:rPr lang="en-US" dirty="0" smtClean="0">
                <a:hlinkClick r:id="rId2"/>
              </a:rPr>
              <a:t>http://jquery.com</a:t>
            </a:r>
            <a:endParaRPr lang="en-US" dirty="0" smtClean="0"/>
          </a:p>
          <a:p>
            <a:r>
              <a:rPr lang="en-US" dirty="0" smtClean="0"/>
              <a:t>Load </a:t>
            </a:r>
            <a:r>
              <a:rPr lang="en-US" dirty="0" err="1" smtClean="0"/>
              <a:t>jQuery</a:t>
            </a: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9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cs typeface="Courier New" panose="02070309020205020404" pitchFamily="49" charset="0"/>
              </a:rPr>
              <a:t>&lt;script type=“text/</a:t>
            </a:r>
            <a:r>
              <a:rPr lang="en-US" sz="19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cs typeface="Courier New" panose="02070309020205020404" pitchFamily="49" charset="0"/>
              </a:rPr>
              <a:t>javascript</a:t>
            </a:r>
            <a:r>
              <a:rPr lang="en-US" sz="19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cs typeface="Courier New" panose="02070309020205020404" pitchFamily="49" charset="0"/>
              </a:rPr>
              <a:t>” </a:t>
            </a:r>
            <a:r>
              <a:rPr lang="en-US" sz="19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cs typeface="Courier New" panose="02070309020205020404" pitchFamily="49" charset="0"/>
              </a:rPr>
              <a:t>src</a:t>
            </a:r>
            <a:r>
              <a:rPr lang="en-US" sz="19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cs typeface="Courier New" panose="02070309020205020404" pitchFamily="49" charset="0"/>
              </a:rPr>
              <a:t>=“</a:t>
            </a:r>
            <a:r>
              <a:rPr lang="en-US" sz="190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cs typeface="Courier New" panose="02070309020205020404" pitchFamily="49" charset="0"/>
              </a:rPr>
              <a:t>path_to_file</a:t>
            </a:r>
            <a:r>
              <a:rPr lang="en-US" sz="19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cs typeface="Courier New" panose="02070309020205020404" pitchFamily="49" charset="0"/>
              </a:rPr>
              <a:t>/jquery-1.8.0.min.js”&gt;&lt;/</a:t>
            </a:r>
            <a:r>
              <a:rPr lang="en-US" sz="19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cs typeface="Courier New" panose="02070309020205020404" pitchFamily="49" charset="0"/>
              </a:rPr>
              <a:t>script&gt;</a:t>
            </a:r>
            <a:endParaRPr lang="en-US" sz="47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err="1" smtClean="0"/>
              <a:t>Viết</a:t>
            </a:r>
            <a:r>
              <a:rPr lang="en-US" dirty="0" smtClean="0"/>
              <a:t> </a:t>
            </a:r>
            <a:r>
              <a:rPr lang="en-US" dirty="0" err="1" smtClean="0"/>
              <a:t>mã</a:t>
            </a:r>
            <a:r>
              <a:rPr lang="en-US" dirty="0" smtClean="0"/>
              <a:t> </a:t>
            </a:r>
            <a:r>
              <a:rPr lang="en-US" dirty="0" err="1" smtClean="0"/>
              <a:t>thực</a:t>
            </a:r>
            <a:r>
              <a:rPr lang="en-US" dirty="0" smtClean="0"/>
              <a:t> </a:t>
            </a:r>
            <a:r>
              <a:rPr lang="en-US" dirty="0" err="1" smtClean="0"/>
              <a:t>thi</a:t>
            </a:r>
            <a:endParaRPr lang="en-US" dirty="0" smtClean="0"/>
          </a:p>
          <a:p>
            <a:pPr marL="0" indent="0">
              <a:buNone/>
            </a:pP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cs typeface="Courier New" panose="02070309020205020404" pitchFamily="49" charset="0"/>
              </a:rPr>
              <a:t>&lt;script type=“text/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cs typeface="Courier New" panose="02070309020205020404" pitchFamily="49" charset="0"/>
              </a:rPr>
              <a:t>javascript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cs typeface="Courier New" panose="02070309020205020404" pitchFamily="49" charset="0"/>
              </a:rPr>
              <a:t>”&gt;</a:t>
            </a:r>
          </a:p>
          <a:p>
            <a:pPr marL="396875" lvl="1" indent="0">
              <a:buNone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cs typeface="Courier New" panose="02070309020205020404" pitchFamily="49" charset="0"/>
              </a:rPr>
              <a:t>$(document).ready(function(){</a:t>
            </a:r>
          </a:p>
          <a:p>
            <a:pPr marL="396875" lvl="1" indent="0">
              <a:buNone/>
            </a:pP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cs typeface="Courier New" panose="02070309020205020404" pitchFamily="49" charset="0"/>
              </a:rPr>
              <a:t>	//Code 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cs typeface="Courier New" panose="02070309020205020404" pitchFamily="49" charset="0"/>
              </a:rPr>
              <a:t>jQuery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cs typeface="Courier New" panose="02070309020205020404" pitchFamily="49" charset="0"/>
              </a:rPr>
              <a:t> Here…</a:t>
            </a:r>
          </a:p>
          <a:p>
            <a:pPr marL="396875" lvl="1" indent="0">
              <a:buNone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cs typeface="Courier New" panose="02070309020205020404" pitchFamily="49" charset="0"/>
              </a:rPr>
              <a:t>});</a:t>
            </a:r>
          </a:p>
          <a:p>
            <a:pPr marL="0" indent="0">
              <a:buNone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cs typeface="Courier New" panose="02070309020205020404" pitchFamily="49" charset="0"/>
              </a:rPr>
              <a:t>&lt;/script&gt;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Ứng dụng jQuery vào thiết kế web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C63CA-A47D-401E-8AB9-D15E3BCD77D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810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3. </a:t>
            </a:r>
            <a:r>
              <a:rPr lang="en-US" dirty="0" err="1" smtClean="0"/>
              <a:t>Bộ</a:t>
            </a:r>
            <a:r>
              <a:rPr lang="en-US" dirty="0" smtClean="0"/>
              <a:t> </a:t>
            </a:r>
            <a:r>
              <a:rPr lang="en-US" dirty="0" err="1" smtClean="0"/>
              <a:t>chọn</a:t>
            </a:r>
            <a:r>
              <a:rPr lang="en-US" dirty="0" smtClean="0"/>
              <a:t> (Selector)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/>
            </a:pPr>
            <a:r>
              <a:rPr lang="en-US" dirty="0" err="1" smtClean="0"/>
              <a:t>Thẻ</a:t>
            </a:r>
            <a:r>
              <a:rPr lang="en-US" dirty="0" smtClean="0"/>
              <a:t> HTML (p, a, </a:t>
            </a:r>
            <a:r>
              <a:rPr lang="en-US" dirty="0" err="1" smtClean="0"/>
              <a:t>ul</a:t>
            </a:r>
            <a:r>
              <a:rPr lang="en-US" dirty="0" smtClean="0"/>
              <a:t>, li,…) </a:t>
            </a:r>
          </a:p>
          <a:p>
            <a:pPr marL="742950" indent="-742950">
              <a:buFont typeface="+mj-lt"/>
              <a:buAutoNum type="arabicPeriod"/>
            </a:pPr>
            <a:r>
              <a:rPr lang="en-US" dirty="0" err="1" smtClean="0"/>
              <a:t>Bộ</a:t>
            </a:r>
            <a:r>
              <a:rPr lang="en-US" dirty="0" smtClean="0"/>
              <a:t> </a:t>
            </a:r>
            <a:r>
              <a:rPr lang="en-US" dirty="0" err="1" smtClean="0"/>
              <a:t>chọn</a:t>
            </a:r>
            <a:r>
              <a:rPr lang="en-US" dirty="0" smtClean="0"/>
              <a:t> </a:t>
            </a:r>
            <a:r>
              <a:rPr lang="en-US" dirty="0" err="1" smtClean="0"/>
              <a:t>theo</a:t>
            </a:r>
            <a:r>
              <a:rPr lang="en-US" dirty="0" smtClean="0"/>
              <a:t> CSS (#id, .class), </a:t>
            </a:r>
            <a:r>
              <a:rPr lang="en-US" dirty="0" err="1" smtClean="0"/>
              <a:t>nếu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phần</a:t>
            </a:r>
            <a:r>
              <a:rPr lang="en-US" dirty="0" smtClean="0"/>
              <a:t> </a:t>
            </a:r>
            <a:r>
              <a:rPr lang="en-US" dirty="0" err="1" smtClean="0"/>
              <a:t>tử</a:t>
            </a:r>
            <a:r>
              <a:rPr lang="en-US" dirty="0" smtClean="0"/>
              <a:t> con </a:t>
            </a:r>
            <a:r>
              <a:rPr lang="en-US" dirty="0" err="1" smtClean="0"/>
              <a:t>thì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khoảng</a:t>
            </a:r>
            <a:r>
              <a:rPr lang="en-US" dirty="0" smtClean="0"/>
              <a:t> </a:t>
            </a:r>
            <a:r>
              <a:rPr lang="en-US" dirty="0" err="1" smtClean="0"/>
              <a:t>cách</a:t>
            </a:r>
            <a:r>
              <a:rPr lang="en-US" dirty="0" smtClean="0"/>
              <a:t> </a:t>
            </a:r>
            <a:r>
              <a:rPr lang="en-US" dirty="0" err="1" smtClean="0"/>
              <a:t>giữa</a:t>
            </a:r>
            <a:r>
              <a:rPr lang="en-US" dirty="0" smtClean="0"/>
              <a:t>.</a:t>
            </a:r>
          </a:p>
          <a:p>
            <a:pPr marL="742950" indent="-742950">
              <a:buFont typeface="+mj-lt"/>
              <a:buAutoNum type="arabicPeriod"/>
            </a:pPr>
            <a:r>
              <a:rPr lang="en-US" dirty="0" err="1" smtClean="0"/>
              <a:t>Chọn</a:t>
            </a:r>
            <a:r>
              <a:rPr lang="en-US" dirty="0" smtClean="0"/>
              <a:t> </a:t>
            </a:r>
            <a:r>
              <a:rPr lang="en-US" dirty="0" err="1" smtClean="0"/>
              <a:t>phần</a:t>
            </a:r>
            <a:r>
              <a:rPr lang="en-US" dirty="0" smtClean="0"/>
              <a:t> </a:t>
            </a:r>
            <a:r>
              <a:rPr lang="en-US" dirty="0" err="1" smtClean="0"/>
              <a:t>tử</a:t>
            </a:r>
            <a:r>
              <a:rPr lang="en-US" dirty="0" smtClean="0"/>
              <a:t> con: </a:t>
            </a:r>
            <a:br>
              <a:rPr lang="en-US" dirty="0" smtClean="0"/>
            </a:br>
            <a:r>
              <a:rPr lang="en-US" dirty="0" smtClean="0"/>
              <a:t>   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$(“#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nav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&gt; .test”&gt;</a:t>
            </a:r>
          </a:p>
          <a:p>
            <a:pPr marL="396875" lvl="1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	 $(“#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nav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.test”)</a:t>
            </a:r>
          </a:p>
          <a:p>
            <a:pPr marL="742950" indent="-742950">
              <a:buFont typeface="+mj-lt"/>
              <a:buAutoNum type="arabicPeriod"/>
            </a:pPr>
            <a:endParaRPr lang="en-US" dirty="0" smtClean="0"/>
          </a:p>
          <a:p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Ứng dụng jQuery vào thiết kế web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C63CA-A47D-401E-8AB9-D15E3BCD77D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639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3. </a:t>
            </a:r>
            <a:r>
              <a:rPr lang="en-US" dirty="0" err="1"/>
              <a:t>Bộ</a:t>
            </a:r>
            <a:r>
              <a:rPr lang="en-US" dirty="0"/>
              <a:t> </a:t>
            </a:r>
            <a:r>
              <a:rPr lang="en-US" dirty="0" err="1"/>
              <a:t>chọn</a:t>
            </a:r>
            <a:r>
              <a:rPr lang="en-US" dirty="0"/>
              <a:t> (</a:t>
            </a:r>
            <a:r>
              <a:rPr lang="en-US" dirty="0" smtClean="0"/>
              <a:t>Selector)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 smtClean="0"/>
              <a:t>Ngoài</a:t>
            </a:r>
            <a:r>
              <a:rPr lang="en-US" dirty="0" smtClean="0"/>
              <a:t> </a:t>
            </a:r>
            <a:r>
              <a:rPr lang="en-US" dirty="0" err="1" smtClean="0"/>
              <a:t>ra</a:t>
            </a:r>
            <a:r>
              <a:rPr lang="en-US" dirty="0" smtClean="0"/>
              <a:t> </a:t>
            </a:r>
            <a:r>
              <a:rPr lang="en-US" dirty="0" err="1" smtClean="0"/>
              <a:t>còn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bộ</a:t>
            </a:r>
            <a:r>
              <a:rPr lang="en-US" dirty="0" smtClean="0"/>
              <a:t> </a:t>
            </a:r>
            <a:r>
              <a:rPr lang="en-US" dirty="0" err="1" smtClean="0"/>
              <a:t>chọn</a:t>
            </a:r>
            <a:r>
              <a:rPr lang="en-US" dirty="0" smtClean="0"/>
              <a:t> </a:t>
            </a:r>
            <a:r>
              <a:rPr lang="en-US" dirty="0" err="1" smtClean="0"/>
              <a:t>liên</a:t>
            </a:r>
            <a:r>
              <a:rPr lang="en-US" dirty="0" smtClean="0"/>
              <a:t> </a:t>
            </a:r>
            <a:r>
              <a:rPr lang="en-US" dirty="0" err="1" smtClean="0"/>
              <a:t>quan</a:t>
            </a:r>
            <a:r>
              <a:rPr lang="en-US" dirty="0" smtClean="0"/>
              <a:t> </a:t>
            </a:r>
            <a:r>
              <a:rPr lang="en-US" dirty="0" err="1" smtClean="0"/>
              <a:t>khác</a:t>
            </a:r>
            <a:r>
              <a:rPr lang="en-US" dirty="0" smtClean="0"/>
              <a:t>.</a:t>
            </a:r>
          </a:p>
          <a:p>
            <a:pPr marL="396875" lvl="1" indent="0">
              <a:buNone/>
            </a:pPr>
            <a:r>
              <a:rPr lang="vi-VN" dirty="0"/>
              <a:t>.next</a:t>
            </a:r>
            <a:r>
              <a:rPr lang="vi-VN" dirty="0" smtClean="0"/>
              <a:t>(): chọn </a:t>
            </a:r>
            <a:r>
              <a:rPr lang="vi-VN" dirty="0"/>
              <a:t>phần tử cùng cấp và nằm kế sau </a:t>
            </a:r>
            <a:r>
              <a:rPr lang="vi-VN" dirty="0" smtClean="0"/>
              <a:t>nó</a:t>
            </a:r>
            <a:endParaRPr lang="vi-VN" dirty="0"/>
          </a:p>
          <a:p>
            <a:pPr marL="396875" lvl="1" indent="0">
              <a:buNone/>
            </a:pPr>
            <a:r>
              <a:rPr lang="vi-VN" dirty="0"/>
              <a:t>.nextAll</a:t>
            </a:r>
            <a:r>
              <a:rPr lang="vi-VN" dirty="0" smtClean="0"/>
              <a:t>(): </a:t>
            </a:r>
            <a:r>
              <a:rPr lang="vi-VN" dirty="0"/>
              <a:t>chọn tất cả phần tử cùng cấp và nằm sau </a:t>
            </a:r>
            <a:r>
              <a:rPr lang="vi-VN" dirty="0" smtClean="0"/>
              <a:t>nó</a:t>
            </a:r>
            <a:endParaRPr lang="vi-VN" dirty="0"/>
          </a:p>
          <a:p>
            <a:pPr marL="396875" lvl="1" indent="0">
              <a:buNone/>
            </a:pPr>
            <a:r>
              <a:rPr lang="vi-VN" dirty="0"/>
              <a:t>.prev</a:t>
            </a:r>
            <a:r>
              <a:rPr lang="vi-VN" dirty="0" smtClean="0"/>
              <a:t>(): </a:t>
            </a:r>
            <a:r>
              <a:rPr lang="vi-VN" dirty="0"/>
              <a:t>chọn phầntử cùng cấp và nằm kế trước </a:t>
            </a:r>
            <a:r>
              <a:rPr lang="vi-VN" dirty="0" smtClean="0"/>
              <a:t>nó</a:t>
            </a:r>
            <a:endParaRPr lang="vi-VN" dirty="0"/>
          </a:p>
          <a:p>
            <a:pPr marL="396875" lvl="1" indent="0">
              <a:buNone/>
            </a:pPr>
            <a:r>
              <a:rPr lang="vi-VN" dirty="0"/>
              <a:t>.prevAll</a:t>
            </a:r>
            <a:r>
              <a:rPr lang="vi-VN" dirty="0" smtClean="0"/>
              <a:t>(): </a:t>
            </a:r>
            <a:r>
              <a:rPr lang="vi-VN" dirty="0"/>
              <a:t>chọn tất cả phần tử cùng cấp và nằm trước </a:t>
            </a:r>
            <a:r>
              <a:rPr lang="vi-VN" dirty="0" smtClean="0"/>
              <a:t>nó</a:t>
            </a:r>
            <a:endParaRPr lang="vi-VN" dirty="0"/>
          </a:p>
          <a:p>
            <a:pPr marL="396875" lvl="1" indent="0">
              <a:buNone/>
            </a:pPr>
            <a:r>
              <a:rPr lang="vi-VN" dirty="0"/>
              <a:t>.andSelf</a:t>
            </a:r>
            <a:r>
              <a:rPr lang="vi-VN" dirty="0" smtClean="0"/>
              <a:t>(): </a:t>
            </a:r>
            <a:r>
              <a:rPr lang="vi-VN" dirty="0"/>
              <a:t>và </a:t>
            </a:r>
            <a:r>
              <a:rPr lang="vi-VN" dirty="0" smtClean="0"/>
              <a:t>chọn</a:t>
            </a:r>
            <a:r>
              <a:rPr lang="en-US" dirty="0" smtClean="0"/>
              <a:t> </a:t>
            </a:r>
            <a:r>
              <a:rPr lang="vi-VN" dirty="0" smtClean="0"/>
              <a:t>chính </a:t>
            </a:r>
            <a:r>
              <a:rPr lang="vi-VN" dirty="0"/>
              <a:t>nó</a:t>
            </a:r>
          </a:p>
          <a:p>
            <a:pPr marL="396875" lvl="1" indent="0">
              <a:buNone/>
            </a:pPr>
            <a:r>
              <a:rPr lang="vi-VN" dirty="0"/>
              <a:t>.parent</a:t>
            </a:r>
            <a:r>
              <a:rPr lang="vi-VN" dirty="0" smtClean="0"/>
              <a:t>(): </a:t>
            </a:r>
            <a:r>
              <a:rPr lang="vi-VN" dirty="0"/>
              <a:t>chọn phần tử cha của </a:t>
            </a:r>
            <a:r>
              <a:rPr lang="vi-VN" dirty="0" smtClean="0"/>
              <a:t>nó</a:t>
            </a:r>
            <a:r>
              <a:rPr lang="en-US" dirty="0" smtClean="0"/>
              <a:t>.</a:t>
            </a:r>
            <a:endParaRPr lang="vi-VN" dirty="0"/>
          </a:p>
          <a:p>
            <a:pPr marL="396875" lvl="1" indent="0">
              <a:buNone/>
            </a:pPr>
            <a:r>
              <a:rPr lang="vi-VN" dirty="0"/>
              <a:t>.children</a:t>
            </a:r>
            <a:r>
              <a:rPr lang="vi-VN" dirty="0" smtClean="0"/>
              <a:t>(): </a:t>
            </a:r>
            <a:r>
              <a:rPr lang="vi-VN" dirty="0"/>
              <a:t>chọn các phần tử con của </a:t>
            </a:r>
            <a:r>
              <a:rPr lang="vi-VN" dirty="0" smtClean="0"/>
              <a:t>nó</a:t>
            </a:r>
            <a:endParaRPr lang="vi-VN" dirty="0"/>
          </a:p>
          <a:p>
            <a:pPr marL="396875" lvl="1" indent="0">
              <a:buNone/>
            </a:pPr>
            <a:r>
              <a:rPr lang="vi-VN" dirty="0"/>
              <a:t>.find('selector</a:t>
            </a:r>
            <a:r>
              <a:rPr lang="vi-VN" dirty="0" smtClean="0"/>
              <a:t>'):</a:t>
            </a:r>
            <a:r>
              <a:rPr lang="en-US" dirty="0" smtClean="0"/>
              <a:t> </a:t>
            </a:r>
            <a:r>
              <a:rPr lang="vi-VN" dirty="0" smtClean="0"/>
              <a:t>tìm </a:t>
            </a:r>
            <a:r>
              <a:rPr lang="vi-VN" dirty="0"/>
              <a:t>phần tử theo 'selector'</a:t>
            </a:r>
          </a:p>
          <a:p>
            <a:pPr marL="396875" lvl="1" indent="0">
              <a:buNone/>
            </a:pPr>
            <a:r>
              <a:rPr lang="vi-VN" dirty="0"/>
              <a:t>.end</a:t>
            </a:r>
            <a:r>
              <a:rPr lang="vi-VN" dirty="0" smtClean="0"/>
              <a:t>(): </a:t>
            </a:r>
            <a:r>
              <a:rPr lang="vi-VN" dirty="0"/>
              <a:t>đây làphương thức mình muốn bạn tự tìm hiểu.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Ứng dụng jQuery vào thiết kế web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C63CA-A47D-401E-8AB9-D15E3BCD77DC}" type="slidenum">
              <a:rPr lang="en-US" smtClean="0"/>
              <a:t>7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0435" y="1494909"/>
            <a:ext cx="3385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dirty="0"/>
              <a:t>: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9712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4. </a:t>
            </a:r>
            <a:r>
              <a:rPr lang="en-US" dirty="0" err="1" smtClean="0"/>
              <a:t>Sự</a:t>
            </a:r>
            <a:r>
              <a:rPr lang="en-US" dirty="0" smtClean="0"/>
              <a:t> </a:t>
            </a:r>
            <a:r>
              <a:rPr lang="en-US" dirty="0" err="1" smtClean="0"/>
              <a:t>kiện</a:t>
            </a:r>
            <a:r>
              <a:rPr lang="en-US" dirty="0" smtClean="0"/>
              <a:t> (events)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677511" y="1010452"/>
            <a:ext cx="4512407" cy="5138812"/>
          </a:xfrm>
        </p:spPr>
        <p:txBody>
          <a:bodyPr>
            <a:noAutofit/>
          </a:bodyPr>
          <a:lstStyle/>
          <a:p>
            <a:r>
              <a:rPr lang="vi-VN" sz="2400" dirty="0" smtClean="0"/>
              <a:t>.</a:t>
            </a:r>
            <a:r>
              <a:rPr lang="vi-VN" sz="2400" dirty="0"/>
              <a:t>click</a:t>
            </a:r>
            <a:r>
              <a:rPr lang="vi-VN" sz="2400" dirty="0" smtClean="0"/>
              <a:t>(): </a:t>
            </a:r>
            <a:r>
              <a:rPr lang="vi-VN" sz="2400" b="0" dirty="0"/>
              <a:t>bắt sự kiện click tương tự như sự kiện onClick() trong Dom</a:t>
            </a:r>
            <a:r>
              <a:rPr lang="vi-VN" sz="2400" b="0" dirty="0" smtClean="0"/>
              <a:t>.</a:t>
            </a:r>
            <a:endParaRPr lang="en-US" sz="2400" b="0" dirty="0" smtClean="0"/>
          </a:p>
          <a:p>
            <a:r>
              <a:rPr lang="en-US" sz="2400" dirty="0" err="1" smtClean="0"/>
              <a:t>dblclick</a:t>
            </a:r>
            <a:r>
              <a:rPr lang="en-US" sz="2400" dirty="0" smtClean="0"/>
              <a:t>: </a:t>
            </a:r>
            <a:r>
              <a:rPr lang="en-US" sz="2400" b="0" dirty="0" err="1" smtClean="0"/>
              <a:t>thực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thi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xảy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ra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khi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nhấn</a:t>
            </a:r>
            <a:r>
              <a:rPr lang="en-US" sz="2400" b="0" dirty="0" smtClean="0"/>
              <a:t> double click.</a:t>
            </a:r>
            <a:endParaRPr lang="vi-VN" sz="2400" b="0" dirty="0"/>
          </a:p>
          <a:p>
            <a:r>
              <a:rPr lang="vi-VN" sz="2400" dirty="0"/>
              <a:t>.hover</a:t>
            </a:r>
            <a:r>
              <a:rPr lang="vi-VN" sz="2400" dirty="0" smtClean="0"/>
              <a:t>(): </a:t>
            </a:r>
            <a:r>
              <a:rPr lang="vi-VN" sz="2400" b="0" dirty="0"/>
              <a:t>xử lý </a:t>
            </a:r>
            <a:r>
              <a:rPr lang="vi-VN" sz="2400" b="0" dirty="0" smtClean="0"/>
              <a:t>sự </a:t>
            </a:r>
            <a:r>
              <a:rPr lang="vi-VN" sz="2400" b="0" dirty="0"/>
              <a:t>kiện đưa chuột </a:t>
            </a:r>
            <a:r>
              <a:rPr lang="vi-VN" sz="2400" b="0" dirty="0" smtClean="0"/>
              <a:t>vào.</a:t>
            </a:r>
            <a:endParaRPr lang="vi-VN" sz="2400" b="0" dirty="0"/>
          </a:p>
          <a:p>
            <a:r>
              <a:rPr lang="vi-VN" sz="2400" dirty="0" smtClean="0"/>
              <a:t>.</a:t>
            </a:r>
            <a:r>
              <a:rPr lang="vi-VN" sz="2400" dirty="0"/>
              <a:t>load</a:t>
            </a:r>
            <a:r>
              <a:rPr lang="vi-VN" sz="2400" dirty="0" smtClean="0"/>
              <a:t>():</a:t>
            </a:r>
            <a:r>
              <a:rPr lang="vi-VN" sz="2400" b="0" dirty="0" smtClean="0"/>
              <a:t> </a:t>
            </a:r>
            <a:r>
              <a:rPr lang="vi-VN" sz="2400" b="0" dirty="0"/>
              <a:t>dùng để load một sự kiện javascript</a:t>
            </a:r>
            <a:r>
              <a:rPr lang="vi-VN" sz="2400" b="0" dirty="0" smtClean="0"/>
              <a:t>.</a:t>
            </a:r>
            <a:endParaRPr lang="en-US" sz="2400" b="0" dirty="0" smtClean="0"/>
          </a:p>
          <a:p>
            <a:r>
              <a:rPr lang="en-US" sz="2400" dirty="0" smtClean="0"/>
              <a:t>.select()</a:t>
            </a:r>
            <a:r>
              <a:rPr lang="en-US" sz="2400" b="0" dirty="0" smtClean="0"/>
              <a:t>: </a:t>
            </a:r>
            <a:r>
              <a:rPr lang="en-US" sz="2400" b="0" dirty="0" err="1" smtClean="0"/>
              <a:t>thực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thi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khi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chọn</a:t>
            </a:r>
            <a:r>
              <a:rPr lang="en-US" sz="2400" b="0" dirty="0"/>
              <a:t>.</a:t>
            </a:r>
            <a:endParaRPr lang="en-US" sz="2400" b="0" dirty="0" smtClean="0"/>
          </a:p>
          <a:p>
            <a:endParaRPr lang="vi-VN" sz="2400" b="0" dirty="0"/>
          </a:p>
          <a:p>
            <a:endParaRPr lang="en-US" sz="2400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5091295" y="1010453"/>
            <a:ext cx="4512406" cy="5138813"/>
          </a:xfrm>
        </p:spPr>
        <p:txBody>
          <a:bodyPr>
            <a:noAutofit/>
          </a:bodyPr>
          <a:lstStyle/>
          <a:p>
            <a:r>
              <a:rPr lang="vi-VN" sz="2400" dirty="0"/>
              <a:t>.ready</a:t>
            </a:r>
            <a:r>
              <a:rPr lang="vi-VN" sz="2400" dirty="0" smtClean="0"/>
              <a:t>(): </a:t>
            </a:r>
            <a:r>
              <a:rPr lang="vi-VN" sz="2400" b="0" dirty="0"/>
              <a:t>chỉ định thực hiện khi Dom được nạp đầy đủ trong page.</a:t>
            </a:r>
          </a:p>
          <a:p>
            <a:r>
              <a:rPr lang="vi-VN" sz="2400" dirty="0"/>
              <a:t>.submit</a:t>
            </a:r>
            <a:r>
              <a:rPr lang="vi-VN" sz="2400" dirty="0" smtClean="0"/>
              <a:t>(): </a:t>
            </a:r>
            <a:r>
              <a:rPr lang="vi-VN" sz="2400" b="0" dirty="0"/>
              <a:t>dùng để submit các sự kiện javascript.</a:t>
            </a:r>
          </a:p>
          <a:p>
            <a:r>
              <a:rPr lang="vi-VN" sz="2400" dirty="0"/>
              <a:t>.scroll</a:t>
            </a:r>
            <a:r>
              <a:rPr lang="vi-VN" sz="2400" dirty="0" smtClean="0"/>
              <a:t>(): </a:t>
            </a:r>
            <a:r>
              <a:rPr lang="vi-VN" sz="2400" b="0" dirty="0"/>
              <a:t>thực thi khi ta kéo trượt thanh trượt.</a:t>
            </a:r>
          </a:p>
          <a:p>
            <a:r>
              <a:rPr lang="vi-VN" sz="2400" dirty="0"/>
              <a:t>.unbind</a:t>
            </a:r>
            <a:r>
              <a:rPr lang="vi-VN" sz="2400" dirty="0" smtClean="0"/>
              <a:t>(): </a:t>
            </a:r>
            <a:r>
              <a:rPr lang="vi-VN" sz="2400" b="0" dirty="0"/>
              <a:t>ngược lại với .bind().</a:t>
            </a:r>
          </a:p>
          <a:p>
            <a:r>
              <a:rPr lang="vi-VN" sz="2400" dirty="0"/>
              <a:t>.change</a:t>
            </a:r>
            <a:r>
              <a:rPr lang="vi-VN" sz="2400" dirty="0" smtClean="0"/>
              <a:t>(): </a:t>
            </a:r>
            <a:r>
              <a:rPr lang="vi-VN" sz="2400" b="0" dirty="0"/>
              <a:t>thực thi khi ta thay đổi cái gì đó của phần tử html.</a:t>
            </a:r>
          </a:p>
          <a:p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Ứng</a:t>
            </a:r>
            <a:r>
              <a:rPr lang="en-US" dirty="0" smtClean="0"/>
              <a:t> </a:t>
            </a:r>
            <a:r>
              <a:rPr lang="en-US" dirty="0" err="1" smtClean="0"/>
              <a:t>dụng</a:t>
            </a:r>
            <a:r>
              <a:rPr lang="en-US" dirty="0" smtClean="0"/>
              <a:t> </a:t>
            </a:r>
            <a:r>
              <a:rPr lang="en-US" dirty="0" err="1" smtClean="0"/>
              <a:t>jQuery</a:t>
            </a:r>
            <a:r>
              <a:rPr lang="en-US" dirty="0" smtClean="0"/>
              <a:t> </a:t>
            </a:r>
            <a:r>
              <a:rPr lang="en-US" dirty="0" err="1" smtClean="0"/>
              <a:t>vào</a:t>
            </a:r>
            <a:r>
              <a:rPr lang="en-US" dirty="0" smtClean="0"/>
              <a:t> </a:t>
            </a:r>
            <a:r>
              <a:rPr lang="en-US" dirty="0" err="1" smtClean="0"/>
              <a:t>thiết</a:t>
            </a:r>
            <a:r>
              <a:rPr lang="en-US" dirty="0" smtClean="0"/>
              <a:t> </a:t>
            </a:r>
            <a:r>
              <a:rPr lang="en-US" dirty="0" err="1" smtClean="0"/>
              <a:t>kế</a:t>
            </a:r>
            <a:r>
              <a:rPr lang="en-US" dirty="0" smtClean="0"/>
              <a:t> web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C63CA-A47D-401E-8AB9-D15E3BCD77D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9632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5.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hiệu</a:t>
            </a:r>
            <a:r>
              <a:rPr lang="en-US" dirty="0" smtClean="0"/>
              <a:t> </a:t>
            </a:r>
            <a:r>
              <a:rPr lang="en-US" dirty="0" err="1" smtClean="0"/>
              <a:t>ứng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 algn="just"/>
            <a:r>
              <a:rPr lang="vi-VN" sz="2400" dirty="0"/>
              <a:t>.animate(): </a:t>
            </a:r>
            <a:r>
              <a:rPr lang="vi-VN" sz="2400" b="0" dirty="0"/>
              <a:t>thực hiện một tùy biến chuyển động của tập hợp các thuộc </a:t>
            </a:r>
            <a:r>
              <a:rPr lang="vi-VN" sz="2400" b="0" dirty="0" smtClean="0"/>
              <a:t>tính</a:t>
            </a:r>
            <a:r>
              <a:rPr lang="en-US" sz="2400" b="0" dirty="0" smtClean="0"/>
              <a:t>.</a:t>
            </a:r>
            <a:endParaRPr lang="vi-VN" sz="2400" b="0" dirty="0"/>
          </a:p>
          <a:p>
            <a:r>
              <a:rPr lang="vi-VN" sz="2400" dirty="0"/>
              <a:t>.delay</a:t>
            </a:r>
            <a:r>
              <a:rPr lang="vi-VN" sz="2400" dirty="0" smtClean="0"/>
              <a:t>(): </a:t>
            </a:r>
            <a:r>
              <a:rPr lang="vi-VN" sz="2400" b="0" dirty="0"/>
              <a:t>thiết lập thời gian trì hoãn thực hiện các function sau nó.</a:t>
            </a:r>
          </a:p>
          <a:p>
            <a:pPr algn="just"/>
            <a:r>
              <a:rPr lang="vi-VN" sz="2400" dirty="0"/>
              <a:t>.Show(): </a:t>
            </a:r>
            <a:r>
              <a:rPr lang="vi-VN" sz="2400" b="0" dirty="0"/>
              <a:t>hiện các phẩn tử html theo thời gian.</a:t>
            </a:r>
          </a:p>
          <a:p>
            <a:r>
              <a:rPr lang="vi-VN" sz="2400" dirty="0"/>
              <a:t>.stop(): </a:t>
            </a:r>
            <a:r>
              <a:rPr lang="vi-VN" sz="2400" b="0" dirty="0"/>
              <a:t>kết thúc các hiệu ứng chuyện động</a:t>
            </a:r>
          </a:p>
          <a:p>
            <a:pPr algn="just"/>
            <a:endParaRPr lang="vi-VN" sz="2400" b="0" dirty="0"/>
          </a:p>
          <a:p>
            <a:endParaRPr lang="en-US" sz="2000" dirty="0"/>
          </a:p>
        </p:txBody>
      </p:sp>
      <p:sp>
        <p:nvSpPr>
          <p:cNvPr id="10" name="Content Placeholder 9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vi-VN" sz="2400" dirty="0"/>
              <a:t>.fadeTo</a:t>
            </a:r>
            <a:r>
              <a:rPr lang="vi-VN" sz="2400" dirty="0" smtClean="0"/>
              <a:t>():</a:t>
            </a:r>
            <a:r>
              <a:rPr lang="vi-VN" sz="2400" b="0" dirty="0" smtClean="0"/>
              <a:t> </a:t>
            </a:r>
            <a:r>
              <a:rPr lang="vi-VN" sz="2400" b="0" dirty="0"/>
              <a:t>điều chỉnh độ mờ của các phần tử trong html.</a:t>
            </a:r>
          </a:p>
          <a:p>
            <a:r>
              <a:rPr lang="vi-VN" sz="2400" dirty="0"/>
              <a:t>.hide(): </a:t>
            </a:r>
            <a:r>
              <a:rPr lang="vi-VN" sz="2400" b="0" dirty="0"/>
              <a:t>ẩn các phần tử html theo thời gian.</a:t>
            </a:r>
          </a:p>
          <a:p>
            <a:pPr algn="just"/>
            <a:r>
              <a:rPr lang="vi-VN" sz="2400" dirty="0"/>
              <a:t>.fadeIn(): </a:t>
            </a:r>
            <a:r>
              <a:rPr lang="vi-VN" sz="2400" b="0" dirty="0"/>
              <a:t>cho phép các phần tử trong tag hiện một cách từ từ biến thiên theo thời gian đã được thiết lập.</a:t>
            </a:r>
          </a:p>
          <a:p>
            <a:pPr algn="just"/>
            <a:r>
              <a:rPr lang="vi-VN" sz="2400" dirty="0"/>
              <a:t>.fadeOut():</a:t>
            </a:r>
            <a:r>
              <a:rPr lang="vi-VN" sz="2400" b="0" dirty="0"/>
              <a:t> cho phép các phần tử trong tag ẩn một cách từ từ biến thiên theo thời gian đã được thiết lập</a:t>
            </a:r>
            <a:r>
              <a:rPr lang="vi-VN" sz="2400" b="0" dirty="0" smtClean="0"/>
              <a:t>.</a:t>
            </a:r>
            <a:endParaRPr lang="vi-VN" sz="2400" b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Ứng</a:t>
            </a:r>
            <a:r>
              <a:rPr lang="en-US" dirty="0" smtClean="0"/>
              <a:t> </a:t>
            </a:r>
            <a:r>
              <a:rPr lang="en-US" dirty="0" err="1" smtClean="0"/>
              <a:t>dụng</a:t>
            </a:r>
            <a:r>
              <a:rPr lang="en-US" dirty="0" smtClean="0"/>
              <a:t> </a:t>
            </a:r>
            <a:r>
              <a:rPr lang="en-US" dirty="0" err="1" smtClean="0"/>
              <a:t>jQuery</a:t>
            </a:r>
            <a:r>
              <a:rPr lang="en-US" dirty="0" smtClean="0"/>
              <a:t> </a:t>
            </a:r>
            <a:r>
              <a:rPr lang="en-US" dirty="0" err="1" smtClean="0"/>
              <a:t>vào</a:t>
            </a:r>
            <a:r>
              <a:rPr lang="en-US" dirty="0" smtClean="0"/>
              <a:t> </a:t>
            </a:r>
            <a:r>
              <a:rPr lang="en-US" dirty="0" err="1" smtClean="0"/>
              <a:t>thiết</a:t>
            </a:r>
            <a:r>
              <a:rPr lang="en-US" dirty="0" smtClean="0"/>
              <a:t> </a:t>
            </a:r>
            <a:r>
              <a:rPr lang="en-US" dirty="0" err="1" smtClean="0"/>
              <a:t>kế</a:t>
            </a:r>
            <a:r>
              <a:rPr lang="en-US" dirty="0" smtClean="0"/>
              <a:t> web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C63CA-A47D-401E-8AB9-D15E3BCD77D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08488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 HD - cor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 HD - core">
      <a:majorFont>
        <a:latin typeface="Trebuchet MS" panose="020B0603020202020204"/>
        <a:ea typeface=""/>
        <a:cs typeface=""/>
      </a:majorFont>
      <a:minorFont>
        <a:latin typeface="Trebuchet MS" panose="020B0603020202020204"/>
        <a:ea typeface=""/>
        <a:cs typeface=""/>
      </a:minorFont>
    </a:fontScheme>
    <a:fmtScheme name="Facet HD - cor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805</TotalTime>
  <Words>1155</Words>
  <Application>Microsoft Office PowerPoint</Application>
  <PresentationFormat>Widescreen</PresentationFormat>
  <Paragraphs>173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Arial</vt:lpstr>
      <vt:lpstr>Calibri</vt:lpstr>
      <vt:lpstr>Courier New</vt:lpstr>
      <vt:lpstr>Trebuchet MS</vt:lpstr>
      <vt:lpstr>UTM Neo Sans Intel</vt:lpstr>
      <vt:lpstr>Wingdings</vt:lpstr>
      <vt:lpstr>Wingdings 3</vt:lpstr>
      <vt:lpstr>Facet</vt:lpstr>
      <vt:lpstr>Ứng dụng jQuery vào thiết kế web</vt:lpstr>
      <vt:lpstr>Nội dung</vt:lpstr>
      <vt:lpstr>1. Giới thiệu jQuery.</vt:lpstr>
      <vt:lpstr>Ví dụ: hide/show một đối tượng.</vt:lpstr>
      <vt:lpstr>2. Sử dụng jQuery</vt:lpstr>
      <vt:lpstr>3. Bộ chọn (Selector)</vt:lpstr>
      <vt:lpstr>3. Bộ chọn (Selector)</vt:lpstr>
      <vt:lpstr>4. Sự kiện (events)</vt:lpstr>
      <vt:lpstr>5. Các hiệu ứng</vt:lpstr>
      <vt:lpstr>6. Thuộc tính</vt:lpstr>
      <vt:lpstr>7. Ajax (Asynchronous JavaScript and XML)</vt:lpstr>
      <vt:lpstr>8. Demo</vt:lpstr>
      <vt:lpstr>9. Giới thiệu tài nguyên jQuery</vt:lpstr>
      <vt:lpstr>jQuery books.</vt:lpstr>
      <vt:lpstr>10. Tìm kiếm và sử dụng</vt:lpstr>
      <vt:lpstr>11. Thảo luận</vt:lpstr>
      <vt:lpstr>Thanks for Listening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jQuery</dc:title>
  <dc:creator/>
  <cp:lastModifiedBy>Phan Minh Trung</cp:lastModifiedBy>
  <cp:revision>191</cp:revision>
  <dcterms:created xsi:type="dcterms:W3CDTF">2012-08-15T01:05:50Z</dcterms:created>
  <dcterms:modified xsi:type="dcterms:W3CDTF">2012-08-17T03:13:46Z</dcterms:modified>
</cp:coreProperties>
</file>